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9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x="18288000" cy="10287000"/>
  <p:notesSz cx="6858000" cy="9144000"/>
  <p:embeddedFontLst>
    <p:embeddedFont>
      <p:font typeface="Canva Sans Bold" charset="1" panose="020B0803030501040103"/>
      <p:regular r:id="rId94"/>
    </p:embeddedFont>
    <p:embeddedFont>
      <p:font typeface="Canva Sans" charset="1" panose="020B0503030501040103"/>
      <p:regular r:id="rId95"/>
    </p:embeddedFont>
    <p:embeddedFont>
      <p:font typeface="Bebas Neue" charset="1" panose="00000500000000000000"/>
      <p:regular r:id="rId96"/>
    </p:embeddedFont>
    <p:embeddedFont>
      <p:font typeface="Proxima Nova" charset="1" panose="02000506030000020004"/>
      <p:regular r:id="rId97"/>
    </p:embeddedFont>
    <p:embeddedFont>
      <p:font typeface="Proxima Nova Bold" charset="1" panose="02000506030000020004"/>
      <p:regular r:id="rId98"/>
    </p:embeddedFont>
    <p:embeddedFont>
      <p:font typeface="TT Bluescreens Bold" charset="1" panose="02000806040000020004"/>
      <p:regular r:id="rId99"/>
    </p:embeddedFont>
    <p:embeddedFont>
      <p:font typeface="Bio Rhyme Expanded Ultra-Bold" charset="1" panose="00000905000000000000"/>
      <p:regular r:id="rId100"/>
    </p:embeddedFont>
    <p:embeddedFont>
      <p:font typeface="Bebas Neue Bold" charset="1" panose="020B0606020202050201"/>
      <p:regular r:id="rId101"/>
    </p:embeddedFont>
    <p:embeddedFont>
      <p:font typeface="Gladiola" charset="1" panose="00000500000000000000"/>
      <p:regular r:id="rId102"/>
    </p:embeddedFont>
    <p:embeddedFont>
      <p:font typeface="Canva Sans Bold Italics" charset="1" panose="020B0803030501040103"/>
      <p:regular r:id="rId10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fonts/font100.fntdata" Type="http://schemas.openxmlformats.org/officeDocument/2006/relationships/font"/><Relationship Id="rId101" Target="fonts/font101.fntdata" Type="http://schemas.openxmlformats.org/officeDocument/2006/relationships/font"/><Relationship Id="rId102" Target="fonts/font102.fntdata" Type="http://schemas.openxmlformats.org/officeDocument/2006/relationships/font"/><Relationship Id="rId103" Target="fonts/font103.fntdata" Type="http://schemas.openxmlformats.org/officeDocument/2006/relationships/font"/><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notesMasters/notesMaster1.xml" Type="http://schemas.openxmlformats.org/officeDocument/2006/relationships/notesMaster"/><Relationship Id="rId92" Target="theme/theme2.xml" Type="http://schemas.openxmlformats.org/officeDocument/2006/relationships/theme"/><Relationship Id="rId93" Target="notesSlides/notesSlide1.xml" Type="http://schemas.openxmlformats.org/officeDocument/2006/relationships/notesSlide"/><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 Id="rId97" Target="fonts/font97.fntdata" Type="http://schemas.openxmlformats.org/officeDocument/2006/relationships/font"/><Relationship Id="rId98" Target="fonts/font98.fntdata" Type="http://schemas.openxmlformats.org/officeDocument/2006/relationships/font"/><Relationship Id="rId99" Target="fonts/font9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 Id="rId4" Target="../media/image26.png" Type="http://schemas.openxmlformats.org/officeDocument/2006/relationships/image"/><Relationship Id="rId5" Target="../media/image20.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1.png" Type="http://schemas.openxmlformats.org/officeDocument/2006/relationships/image"/><Relationship Id="rId6" Target="../media/image34.png" Type="http://schemas.openxmlformats.org/officeDocument/2006/relationships/image"/><Relationship Id="rId7"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40.png" Type="http://schemas.openxmlformats.org/officeDocument/2006/relationships/image"/><Relationship Id="rId4"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svg" Type="http://schemas.openxmlformats.org/officeDocument/2006/relationships/image"/><Relationship Id="rId11" Target="../media/image52.png" Type="http://schemas.openxmlformats.org/officeDocument/2006/relationships/image"/><Relationship Id="rId12" Target="../media/image53.svg" Type="http://schemas.openxmlformats.org/officeDocument/2006/relationships/image"/><Relationship Id="rId13" Target="../media/image54.gif" Type="http://schemas.openxmlformats.org/officeDocument/2006/relationships/image"/><Relationship Id="rId14" Target="https://roboflow.com/" TargetMode="External" Type="http://schemas.openxmlformats.org/officeDocument/2006/relationships/hyperlink"/><Relationship Id="rId15" Target="https://colab.google/" TargetMode="External" Type="http://schemas.openxmlformats.org/officeDocument/2006/relationships/hyperlink"/><Relationship Id="rId16" Target="../media/image1.png" Type="http://schemas.openxmlformats.org/officeDocument/2006/relationships/image"/><Relationship Id="rId2" Target="../media/image43.pn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48.png" Type="http://schemas.openxmlformats.org/officeDocument/2006/relationships/image"/><Relationship Id="rId8" Target="../media/image49.svg" Type="http://schemas.openxmlformats.org/officeDocument/2006/relationships/image"/><Relationship Id="rId9" Target="../media/image5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 Id="rId3" Target="../media/image56.png" Type="http://schemas.openxmlformats.org/officeDocument/2006/relationships/image"/><Relationship Id="rId4" Target="../media/image1.png" Type="http://schemas.openxmlformats.org/officeDocument/2006/relationships/image"/><Relationship Id="rId5" Target="../media/image5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 Id="rId4" Target="../media/image4.png" Type="http://schemas.openxmlformats.org/officeDocument/2006/relationships/image"/><Relationship Id="rId5" Target="../media/image5.jpeg" Type="http://schemas.openxmlformats.org/officeDocument/2006/relationships/image"/><Relationship Id="rId6" Target="../media/image6.jpeg" Type="http://schemas.openxmlformats.org/officeDocument/2006/relationships/image"/><Relationship Id="rId7"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6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 Id="rId5" Target="../media/image63.gif"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 Id="rId4" Target="../media/image1.png" Type="http://schemas.openxmlformats.org/officeDocument/2006/relationships/image"/><Relationship Id="rId5" Target="../media/image66.png" Type="http://schemas.openxmlformats.org/officeDocument/2006/relationships/image"/><Relationship Id="rId6" Target="../media/image67.gif"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png" Type="http://schemas.openxmlformats.org/officeDocument/2006/relationships/image"/><Relationship Id="rId4" Target="../media/image70.gif" Type="http://schemas.openxmlformats.org/officeDocument/2006/relationships/image"/><Relationship Id="rId5" Target="../media/image1.png" Type="http://schemas.openxmlformats.org/officeDocument/2006/relationships/image"/><Relationship Id="rId6" Target="../media/image71.png" Type="http://schemas.openxmlformats.org/officeDocument/2006/relationships/image"/><Relationship Id="rId7" Target="../media/image3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png" Type="http://schemas.openxmlformats.org/officeDocument/2006/relationships/image"/><Relationship Id="rId6" Target="../media/image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7.gif" Type="http://schemas.openxmlformats.org/officeDocument/2006/relationships/image"/><Relationship Id="rId4" Target="../media/image76.png" Type="http://schemas.openxmlformats.org/officeDocument/2006/relationships/image"/><Relationship Id="rId5" Target="../media/image20.png" Type="http://schemas.openxmlformats.org/officeDocument/2006/relationships/image"/><Relationship Id="rId6" Target="../media/image77.png" Type="http://schemas.openxmlformats.org/officeDocument/2006/relationships/image"/><Relationship Id="rId7" Target="../media/image78.png" Type="http://schemas.openxmlformats.org/officeDocument/2006/relationships/image"/><Relationship Id="rId8" Target="../media/image79.png" Type="http://schemas.openxmlformats.org/officeDocument/2006/relationships/image"/><Relationship Id="rId9" Target="../media/image80.gif"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81.png" Type="http://schemas.openxmlformats.org/officeDocument/2006/relationships/image"/><Relationship Id="rId4" Target="../media/image82.svg" Type="http://schemas.openxmlformats.org/officeDocument/2006/relationships/image"/><Relationship Id="rId5" Target="../media/image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 Id="rId4" Target="../media/image83.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 Id="rId4" Target="../media/image84.jpeg" Type="http://schemas.openxmlformats.org/officeDocument/2006/relationships/image"/><Relationship Id="rId5" Target="../media/image8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6.jpeg" Type="http://schemas.openxmlformats.org/officeDocument/2006/relationships/image"/><Relationship Id="rId4" Target="../media/image87.jpeg" Type="http://schemas.openxmlformats.org/officeDocument/2006/relationships/image"/><Relationship Id="rId5" Target="../media/image2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8.gif" Type="http://schemas.openxmlformats.org/officeDocument/2006/relationships/image"/><Relationship Id="rId4" Target="../media/image89.gif" Type="http://schemas.openxmlformats.org/officeDocument/2006/relationships/image"/><Relationship Id="rId5" Target="../media/image90.gif" Type="http://schemas.openxmlformats.org/officeDocument/2006/relationships/image"/><Relationship Id="rId6" Target="../media/image91.gif" Type="http://schemas.openxmlformats.org/officeDocument/2006/relationships/image"/><Relationship Id="rId7" Target="../media/image92.png" Type="http://schemas.openxmlformats.org/officeDocument/2006/relationships/image"/><Relationship Id="rId8" Target="../media/image93.png" Type="http://schemas.openxmlformats.org/officeDocument/2006/relationships/image"/><Relationship Id="rId9" Target="../media/image94.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 Id="rId4" Target="../media/image95.png" Type="http://schemas.openxmlformats.org/officeDocument/2006/relationships/image"/><Relationship Id="rId5" Target="../media/image96.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jpeg" Type="http://schemas.openxmlformats.org/officeDocument/2006/relationships/image"/><Relationship Id="rId4" Target="../media/image4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7.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52.png" Type="http://schemas.openxmlformats.org/officeDocument/2006/relationships/image"/><Relationship Id="rId13" Target="../media/image53.svg" Type="http://schemas.openxmlformats.org/officeDocument/2006/relationships/image"/><Relationship Id="rId14" Target="../media/image54.gif" Type="http://schemas.openxmlformats.org/officeDocument/2006/relationships/image"/><Relationship Id="rId15" Target="https://roboflow.com/" TargetMode="External" Type="http://schemas.openxmlformats.org/officeDocument/2006/relationships/hyperlink"/><Relationship Id="rId16" Target="https://colab.google/" TargetMode="External" Type="http://schemas.openxmlformats.org/officeDocument/2006/relationships/hyperlink"/><Relationship Id="rId2" Target="../media/image1.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5.jpeg" Type="http://schemas.openxmlformats.org/officeDocument/2006/relationships/image"/><Relationship Id="rId4" Target="../media/image5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98.png" Type="http://schemas.openxmlformats.org/officeDocument/2006/relationships/image"/><Relationship Id="rId7" Target="../media/image99.svg" Type="http://schemas.openxmlformats.org/officeDocument/2006/relationships/image"/><Relationship Id="rId8" Target="../media/image100.png" Type="http://schemas.openxmlformats.org/officeDocument/2006/relationships/image"/><Relationship Id="rId9" Target="../media/image101.gif"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102.png" Type="http://schemas.openxmlformats.org/officeDocument/2006/relationships/image"/><Relationship Id="rId7" Target="../media/image33.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gif" Type="http://schemas.openxmlformats.org/officeDocument/2006/relationships/image"/><Relationship Id="rId2" Target="../media/image1.png" Type="http://schemas.openxmlformats.org/officeDocument/2006/relationships/image"/><Relationship Id="rId3" Target="../media/image3.jpeg" Type="http://schemas.openxmlformats.org/officeDocument/2006/relationships/image"/><Relationship Id="rId4" Target="../media/image103.png" Type="http://schemas.openxmlformats.org/officeDocument/2006/relationships/image"/><Relationship Id="rId5" Target="../media/image104.png" Type="http://schemas.openxmlformats.org/officeDocument/2006/relationships/image"/><Relationship Id="rId6" Target="../media/image105.svg" Type="http://schemas.openxmlformats.org/officeDocument/2006/relationships/image"/><Relationship Id="rId7" Target="../media/image106.png" Type="http://schemas.openxmlformats.org/officeDocument/2006/relationships/image"/><Relationship Id="rId8" Target="../media/image88.gif" Type="http://schemas.openxmlformats.org/officeDocument/2006/relationships/image"/><Relationship Id="rId9" Target="../media/image89.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gif"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 Id="rId4" Target="../media/image107.png" Type="http://schemas.openxmlformats.org/officeDocument/2006/relationships/image"/><Relationship Id="rId5" Target="../media/image108.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9.png" Type="http://schemas.openxmlformats.org/officeDocument/2006/relationships/image"/><Relationship Id="rId4" Target="../media/image110.png" Type="http://schemas.openxmlformats.org/officeDocument/2006/relationships/image"/><Relationship Id="rId5" Target="../media/image70.gif" Type="http://schemas.openxmlformats.org/officeDocument/2006/relationships/image"/><Relationship Id="rId6" Target="https://colab.google/" TargetMode="External" Type="http://schemas.openxmlformats.org/officeDocument/2006/relationships/hyperlink"/></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0.gif" Type="http://schemas.openxmlformats.org/officeDocument/2006/relationships/image"/><Relationship Id="rId4" Target="../media/image111.png" Type="http://schemas.openxmlformats.org/officeDocument/2006/relationships/image"/><Relationship Id="rId5" Target="../media/image112.png" Type="http://schemas.openxmlformats.org/officeDocument/2006/relationships/image"/><Relationship Id="rId6" Target="https://colab.google/" TargetMode="External" Type="http://schemas.openxmlformats.org/officeDocument/2006/relationships/hyperlink"/></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 Id="rId4" Target="../media/image113.png" Type="http://schemas.openxmlformats.org/officeDocument/2006/relationships/image"/><Relationship Id="rId5" Target="../media/image114.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 Id="rId4" Target="../media/image78.png" Type="http://schemas.openxmlformats.org/officeDocument/2006/relationships/image"/><Relationship Id="rId5" Target="../media/image79.png" Type="http://schemas.openxmlformats.org/officeDocument/2006/relationships/image"/><Relationship Id="rId6" Target="../media/image115.png" Type="http://schemas.openxmlformats.org/officeDocument/2006/relationships/image"/><Relationship Id="rId7" Target="../media/image116.png" Type="http://schemas.openxmlformats.org/officeDocument/2006/relationships/image"/><Relationship Id="rId8" Target="../media/image117.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 Id="rId4" Target="../media/image81.png" Type="http://schemas.openxmlformats.org/officeDocument/2006/relationships/image"/><Relationship Id="rId5" Target="../media/image82.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 Id="rId4" Target="../media/image118.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 Id="rId4" Target="../media/image119.jpeg" Type="http://schemas.openxmlformats.org/officeDocument/2006/relationships/image"/><Relationship Id="rId5" Target="../media/image120.gif" Type="http://schemas.openxmlformats.org/officeDocument/2006/relationships/image"/><Relationship Id="rId6" Target="../media/image121.png" Type="http://schemas.openxmlformats.org/officeDocument/2006/relationships/image"/><Relationship Id="rId7" Target="../media/image122.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8.svg" Type="http://schemas.openxmlformats.org/officeDocument/2006/relationships/image"/><Relationship Id="rId2" Target="../media/image1.png" Type="http://schemas.openxmlformats.org/officeDocument/2006/relationships/image"/><Relationship Id="rId3" Target="../media/image88.gif" Type="http://schemas.openxmlformats.org/officeDocument/2006/relationships/image"/><Relationship Id="rId4" Target="../media/image89.gif" Type="http://schemas.openxmlformats.org/officeDocument/2006/relationships/image"/><Relationship Id="rId5" Target="../media/image123.png" Type="http://schemas.openxmlformats.org/officeDocument/2006/relationships/image"/><Relationship Id="rId6" Target="../media/image124.svg" Type="http://schemas.openxmlformats.org/officeDocument/2006/relationships/image"/><Relationship Id="rId7" Target="../media/image125.png" Type="http://schemas.openxmlformats.org/officeDocument/2006/relationships/image"/><Relationship Id="rId8" Target="../media/image126.svg" Type="http://schemas.openxmlformats.org/officeDocument/2006/relationships/image"/><Relationship Id="rId9" Target="../media/image12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jpe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 Id="rId4" Target="../media/image95.png" Type="http://schemas.openxmlformats.org/officeDocument/2006/relationships/image"/><Relationship Id="rId5" Target="../media/image96.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jpeg" Type="http://schemas.openxmlformats.org/officeDocument/2006/relationships/image"/><Relationship Id="rId4" Target="../media/image40.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9.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52.png" Type="http://schemas.openxmlformats.org/officeDocument/2006/relationships/image"/><Relationship Id="rId13" Target="../media/image53.svg" Type="http://schemas.openxmlformats.org/officeDocument/2006/relationships/image"/><Relationship Id="rId14" Target="../media/image54.gif" Type="http://schemas.openxmlformats.org/officeDocument/2006/relationships/image"/><Relationship Id="rId15" Target="https://colab.google/" TargetMode="External" Type="http://schemas.openxmlformats.org/officeDocument/2006/relationships/hyperlink"/><Relationship Id="rId2" Target="../media/image1.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5.jpeg" Type="http://schemas.openxmlformats.org/officeDocument/2006/relationships/image"/><Relationship Id="rId4" Target="../media/image56.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0.png" Type="http://schemas.openxmlformats.org/officeDocument/2006/relationships/image"/><Relationship Id="rId4" Target="../media/image101.gif"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8.png" Type="http://schemas.openxmlformats.org/officeDocument/2006/relationships/image"/><Relationship Id="rId4" Target="../media/image79.png" Type="http://schemas.openxmlformats.org/officeDocument/2006/relationships/image"/><Relationship Id="rId5" Target="../media/image131.png" Type="http://schemas.openxmlformats.org/officeDocument/2006/relationships/image"/><Relationship Id="rId6" Target="../media/image132.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1.png" Type="http://schemas.openxmlformats.org/officeDocument/2006/relationships/image"/><Relationship Id="rId4" Target="../media/image82.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3.jpe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4.jpeg" Type="http://schemas.openxmlformats.org/officeDocument/2006/relationships/image"/><Relationship Id="rId3" Target="../media/image1.png" Type="http://schemas.openxmlformats.org/officeDocument/2006/relationships/image"/><Relationship Id="rId4" Target="../media/image13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 Id="rId4" Target="../media/image136.jpe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 Id="rId4" Target="../media/image137.jpe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 Id="rId4" Target="../media/image138.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 Id="rId4" Target="../media/image139.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 Id="rId4" Target="../media/image140.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 Id="rId4" Target="../media/image141.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 Id="rId4" Target="../media/image142.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 Id="rId4" Target="../media/image143.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 Id="rId4" Target="../media/image144.png" Type="http://schemas.openxmlformats.org/officeDocument/2006/relationships/image"/><Relationship Id="rId5" Target="../media/image22.png" Type="http://schemas.openxmlformats.org/officeDocument/2006/relationships/image"/><Relationship Id="rId6" Target="../media/image145.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 Id="rId4" Target="../media/image146.png" Type="http://schemas.openxmlformats.org/officeDocument/2006/relationships/image"/><Relationship Id="rId5" Target="../media/image147.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 Id="rId4" Target="../media/image148.png" Type="http://schemas.openxmlformats.org/officeDocument/2006/relationships/image"/><Relationship Id="rId5" Target="../media/image149.png" Type="http://schemas.openxmlformats.org/officeDocument/2006/relationships/image"/><Relationship Id="rId6" Target="../media/image150.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 Id="rId4" Target="../media/image15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 Id="rId4" Target="../media/image152.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 Id="rId4" Target="../media/image153.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 Id="rId4" Target="../media/image154.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 Id="rId4" Target="../media/image155.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6.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3"/>
            <a:stretch>
              <a:fillRect l="-447" t="-2304" r="0" b="-2304"/>
            </a:stretch>
          </a:blipFill>
        </p:spPr>
      </p:sp>
      <p:sp>
        <p:nvSpPr>
          <p:cNvPr name="Freeform 6" id="6"/>
          <p:cNvSpPr/>
          <p:nvPr/>
        </p:nvSpPr>
        <p:spPr>
          <a:xfrm flipH="false" flipV="false" rot="0">
            <a:off x="0" y="0"/>
            <a:ext cx="18288000" cy="9258300"/>
          </a:xfrm>
          <a:custGeom>
            <a:avLst/>
            <a:gdLst/>
            <a:ahLst/>
            <a:cxnLst/>
            <a:rect r="r" b="b" t="t" l="l"/>
            <a:pathLst>
              <a:path h="9258300" w="18288000">
                <a:moveTo>
                  <a:pt x="0" y="0"/>
                </a:moveTo>
                <a:lnTo>
                  <a:pt x="18288000" y="0"/>
                </a:lnTo>
                <a:lnTo>
                  <a:pt x="18288000" y="9258300"/>
                </a:lnTo>
                <a:lnTo>
                  <a:pt x="0" y="9258300"/>
                </a:lnTo>
                <a:lnTo>
                  <a:pt x="0" y="0"/>
                </a:lnTo>
                <a:close/>
              </a:path>
            </a:pathLst>
          </a:custGeom>
          <a:blipFill>
            <a:blip r:embed="rId4"/>
            <a:stretch>
              <a:fillRect l="0" t="0" r="0" b="-12592"/>
            </a:stretch>
          </a:blipFill>
        </p:spPr>
      </p:sp>
      <p:sp>
        <p:nvSpPr>
          <p:cNvPr name="TextBox 7" id="7"/>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Freeform 6" id="6"/>
          <p:cNvSpPr/>
          <p:nvPr/>
        </p:nvSpPr>
        <p:spPr>
          <a:xfrm flipH="false" flipV="false" rot="0">
            <a:off x="0" y="0"/>
            <a:ext cx="18288000" cy="8604954"/>
          </a:xfrm>
          <a:custGeom>
            <a:avLst/>
            <a:gdLst/>
            <a:ahLst/>
            <a:cxnLst/>
            <a:rect r="r" b="b" t="t" l="l"/>
            <a:pathLst>
              <a:path h="8604954" w="18288000">
                <a:moveTo>
                  <a:pt x="0" y="0"/>
                </a:moveTo>
                <a:lnTo>
                  <a:pt x="18288000" y="0"/>
                </a:lnTo>
                <a:lnTo>
                  <a:pt x="18288000" y="8604954"/>
                </a:lnTo>
                <a:lnTo>
                  <a:pt x="0" y="8604954"/>
                </a:lnTo>
                <a:lnTo>
                  <a:pt x="0" y="0"/>
                </a:lnTo>
                <a:close/>
              </a:path>
            </a:pathLst>
          </a:custGeom>
          <a:blipFill>
            <a:blip r:embed="rId3"/>
            <a:stretch>
              <a:fillRect l="0" t="0" r="0" b="0"/>
            </a:stretch>
          </a:blipFill>
        </p:spPr>
      </p:sp>
      <p:sp>
        <p:nvSpPr>
          <p:cNvPr name="TextBox 7" id="7"/>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8" id="8"/>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11</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TextBox 3" id="3"/>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IT21069772  |  Sangavi.G  |  R24-120</a:t>
            </a:r>
          </a:p>
        </p:txBody>
      </p:sp>
      <p:sp>
        <p:nvSpPr>
          <p:cNvPr name="TextBox 4" id="4"/>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grpSp>
        <p:nvGrpSpPr>
          <p:cNvPr name="Group 5" id="5"/>
          <p:cNvGrpSpPr/>
          <p:nvPr/>
        </p:nvGrpSpPr>
        <p:grpSpPr>
          <a:xfrm rot="0">
            <a:off x="0" y="4041425"/>
            <a:ext cx="18288000" cy="5216875"/>
            <a:chOff x="0" y="0"/>
            <a:chExt cx="4816593" cy="1373992"/>
          </a:xfrm>
        </p:grpSpPr>
        <p:sp>
          <p:nvSpPr>
            <p:cNvPr name="Freeform 6" id="6"/>
            <p:cNvSpPr/>
            <p:nvPr/>
          </p:nvSpPr>
          <p:spPr>
            <a:xfrm flipH="false" flipV="false" rot="0">
              <a:off x="0" y="0"/>
              <a:ext cx="4816592" cy="1373992"/>
            </a:xfrm>
            <a:custGeom>
              <a:avLst/>
              <a:gdLst/>
              <a:ahLst/>
              <a:cxnLst/>
              <a:rect r="r" b="b" t="t" l="l"/>
              <a:pathLst>
                <a:path h="1373992" w="4816592">
                  <a:moveTo>
                    <a:pt x="0" y="0"/>
                  </a:moveTo>
                  <a:lnTo>
                    <a:pt x="4816592" y="0"/>
                  </a:lnTo>
                  <a:lnTo>
                    <a:pt x="4816592" y="1373992"/>
                  </a:lnTo>
                  <a:lnTo>
                    <a:pt x="0" y="1373992"/>
                  </a:lnTo>
                  <a:close/>
                </a:path>
              </a:pathLst>
            </a:custGeom>
            <a:solidFill>
              <a:srgbClr val="48BAC3"/>
            </a:solidFill>
          </p:spPr>
        </p:sp>
        <p:sp>
          <p:nvSpPr>
            <p:cNvPr name="TextBox 7" id="7"/>
            <p:cNvSpPr txBox="true"/>
            <p:nvPr/>
          </p:nvSpPr>
          <p:spPr>
            <a:xfrm>
              <a:off x="0" y="-38100"/>
              <a:ext cx="4816593" cy="141209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0"/>
            <a:ext cx="18288000" cy="4041425"/>
            <a:chOff x="0" y="0"/>
            <a:chExt cx="4816593" cy="1064408"/>
          </a:xfrm>
        </p:grpSpPr>
        <p:sp>
          <p:nvSpPr>
            <p:cNvPr name="Freeform 9" id="9"/>
            <p:cNvSpPr/>
            <p:nvPr/>
          </p:nvSpPr>
          <p:spPr>
            <a:xfrm flipH="false" flipV="false" rot="0">
              <a:off x="0" y="0"/>
              <a:ext cx="4816592" cy="1064408"/>
            </a:xfrm>
            <a:custGeom>
              <a:avLst/>
              <a:gdLst/>
              <a:ahLst/>
              <a:cxnLst/>
              <a:rect r="r" b="b" t="t" l="l"/>
              <a:pathLst>
                <a:path h="1064408" w="4816592">
                  <a:moveTo>
                    <a:pt x="0" y="0"/>
                  </a:moveTo>
                  <a:lnTo>
                    <a:pt x="4816592" y="0"/>
                  </a:lnTo>
                  <a:lnTo>
                    <a:pt x="4816592" y="1064408"/>
                  </a:lnTo>
                  <a:lnTo>
                    <a:pt x="0" y="1064408"/>
                  </a:lnTo>
                  <a:close/>
                </a:path>
              </a:pathLst>
            </a:custGeom>
            <a:solidFill>
              <a:srgbClr val="2D3541"/>
            </a:solidFill>
          </p:spPr>
        </p:sp>
        <p:sp>
          <p:nvSpPr>
            <p:cNvPr name="TextBox 10" id="10"/>
            <p:cNvSpPr txBox="true"/>
            <p:nvPr/>
          </p:nvSpPr>
          <p:spPr>
            <a:xfrm>
              <a:off x="0" y="-38100"/>
              <a:ext cx="4816593" cy="1102508"/>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2029948" y="782661"/>
            <a:ext cx="5362362" cy="6517527"/>
            <a:chOff x="0" y="0"/>
            <a:chExt cx="7336282" cy="8916670"/>
          </a:xfrm>
        </p:grpSpPr>
        <p:sp>
          <p:nvSpPr>
            <p:cNvPr name="Freeform 12" id="12"/>
            <p:cNvSpPr/>
            <p:nvPr/>
          </p:nvSpPr>
          <p:spPr>
            <a:xfrm flipH="false" flipV="false" rot="0">
              <a:off x="6350" y="6350"/>
              <a:ext cx="7323582" cy="8903970"/>
            </a:xfrm>
            <a:custGeom>
              <a:avLst/>
              <a:gdLst/>
              <a:ahLst/>
              <a:cxnLst/>
              <a:rect r="r" b="b" t="t" l="l"/>
              <a:pathLst>
                <a:path h="8903970" w="7323582">
                  <a:moveTo>
                    <a:pt x="7323582" y="8903970"/>
                  </a:moveTo>
                  <a:lnTo>
                    <a:pt x="0" y="8903970"/>
                  </a:lnTo>
                  <a:lnTo>
                    <a:pt x="0" y="3613404"/>
                  </a:lnTo>
                  <a:cubicBezTo>
                    <a:pt x="19177" y="2098929"/>
                    <a:pt x="1000760" y="729742"/>
                    <a:pt x="2442464" y="205867"/>
                  </a:cubicBezTo>
                  <a:lnTo>
                    <a:pt x="2452751" y="202184"/>
                  </a:lnTo>
                  <a:lnTo>
                    <a:pt x="2460752" y="200152"/>
                  </a:lnTo>
                  <a:cubicBezTo>
                    <a:pt x="2460625" y="200152"/>
                    <a:pt x="2461895" y="199771"/>
                    <a:pt x="2463546" y="199136"/>
                  </a:cubicBezTo>
                  <a:lnTo>
                    <a:pt x="2472436" y="195834"/>
                  </a:lnTo>
                  <a:cubicBezTo>
                    <a:pt x="2855341" y="65913"/>
                    <a:pt x="3254883" y="0"/>
                    <a:pt x="3659759" y="0"/>
                  </a:cubicBezTo>
                  <a:lnTo>
                    <a:pt x="3663696" y="0"/>
                  </a:lnTo>
                  <a:cubicBezTo>
                    <a:pt x="4068699" y="0"/>
                    <a:pt x="4468114" y="65913"/>
                    <a:pt x="4851146" y="195834"/>
                  </a:cubicBezTo>
                  <a:lnTo>
                    <a:pt x="4860036" y="199136"/>
                  </a:lnTo>
                  <a:cubicBezTo>
                    <a:pt x="4861560" y="199771"/>
                    <a:pt x="4862957" y="200152"/>
                    <a:pt x="4863465" y="200279"/>
                  </a:cubicBezTo>
                  <a:lnTo>
                    <a:pt x="4870323" y="201930"/>
                  </a:lnTo>
                  <a:lnTo>
                    <a:pt x="4880610" y="205613"/>
                  </a:lnTo>
                  <a:cubicBezTo>
                    <a:pt x="6322568" y="729488"/>
                    <a:pt x="7304405" y="2098802"/>
                    <a:pt x="7323455" y="3613150"/>
                  </a:cubicBezTo>
                  <a:lnTo>
                    <a:pt x="7323582" y="8903970"/>
                  </a:lnTo>
                  <a:close/>
                  <a:moveTo>
                    <a:pt x="19050" y="8884920"/>
                  </a:moveTo>
                  <a:lnTo>
                    <a:pt x="7304659" y="8884920"/>
                  </a:lnTo>
                  <a:lnTo>
                    <a:pt x="7304659" y="3613404"/>
                  </a:lnTo>
                  <a:cubicBezTo>
                    <a:pt x="7285609" y="2107184"/>
                    <a:pt x="6308979" y="744855"/>
                    <a:pt x="4874260" y="223647"/>
                  </a:cubicBezTo>
                  <a:lnTo>
                    <a:pt x="4864989" y="220218"/>
                  </a:lnTo>
                  <a:lnTo>
                    <a:pt x="4858893" y="218821"/>
                  </a:lnTo>
                  <a:cubicBezTo>
                    <a:pt x="4858003" y="218567"/>
                    <a:pt x="4855464" y="217805"/>
                    <a:pt x="4852924" y="216789"/>
                  </a:cubicBezTo>
                  <a:lnTo>
                    <a:pt x="4845177" y="213868"/>
                  </a:lnTo>
                  <a:cubicBezTo>
                    <a:pt x="4464177" y="84582"/>
                    <a:pt x="4066667" y="19050"/>
                    <a:pt x="3663823" y="19050"/>
                  </a:cubicBezTo>
                  <a:lnTo>
                    <a:pt x="3659886" y="19050"/>
                  </a:lnTo>
                  <a:cubicBezTo>
                    <a:pt x="3257042" y="19050"/>
                    <a:pt x="2859532" y="84582"/>
                    <a:pt x="2478532" y="213868"/>
                  </a:cubicBezTo>
                  <a:lnTo>
                    <a:pt x="2470785" y="216789"/>
                  </a:lnTo>
                  <a:cubicBezTo>
                    <a:pt x="2468626" y="217678"/>
                    <a:pt x="2466467" y="218313"/>
                    <a:pt x="2465959" y="218567"/>
                  </a:cubicBezTo>
                  <a:lnTo>
                    <a:pt x="2458212" y="220472"/>
                  </a:lnTo>
                  <a:lnTo>
                    <a:pt x="2448941" y="223901"/>
                  </a:lnTo>
                  <a:cubicBezTo>
                    <a:pt x="1014603" y="744855"/>
                    <a:pt x="38100" y="2107057"/>
                    <a:pt x="19050" y="3613531"/>
                  </a:cubicBezTo>
                  <a:lnTo>
                    <a:pt x="19050" y="8884920"/>
                  </a:lnTo>
                  <a:close/>
                </a:path>
              </a:pathLst>
            </a:custGeom>
            <a:solidFill>
              <a:srgbClr val="48BAC3"/>
            </a:solidFill>
          </p:spPr>
        </p:sp>
        <p:sp>
          <p:nvSpPr>
            <p:cNvPr name="Freeform 13" id="13"/>
            <p:cNvSpPr/>
            <p:nvPr/>
          </p:nvSpPr>
          <p:spPr>
            <a:xfrm flipH="false" flipV="false" rot="48000">
              <a:off x="142367" y="150540"/>
              <a:ext cx="7098328" cy="8659180"/>
            </a:xfrm>
            <a:custGeom>
              <a:avLst/>
              <a:gdLst/>
              <a:ahLst/>
              <a:cxnLst/>
              <a:rect r="r" b="b" t="t" l="l"/>
              <a:pathLst>
                <a:path h="8659180" w="7098328">
                  <a:moveTo>
                    <a:pt x="73626" y="8659180"/>
                  </a:moveTo>
                  <a:lnTo>
                    <a:pt x="1867" y="3520118"/>
                  </a:lnTo>
                  <a:cubicBezTo>
                    <a:pt x="0" y="2067504"/>
                    <a:pt x="923523" y="740665"/>
                    <a:pt x="2300162" y="218727"/>
                  </a:cubicBezTo>
                  <a:lnTo>
                    <a:pt x="2303069" y="217671"/>
                  </a:lnTo>
                  <a:cubicBezTo>
                    <a:pt x="2307497" y="216466"/>
                    <a:pt x="2316605" y="213798"/>
                    <a:pt x="2326958" y="209335"/>
                  </a:cubicBezTo>
                  <a:cubicBezTo>
                    <a:pt x="2692339" y="79634"/>
                    <a:pt x="3075084" y="10911"/>
                    <a:pt x="3463793" y="5483"/>
                  </a:cubicBezTo>
                  <a:cubicBezTo>
                    <a:pt x="3464428" y="5474"/>
                    <a:pt x="3465063" y="5465"/>
                    <a:pt x="3465825" y="5454"/>
                  </a:cubicBezTo>
                  <a:cubicBezTo>
                    <a:pt x="3466460" y="5446"/>
                    <a:pt x="3467095" y="5437"/>
                    <a:pt x="3467857" y="5426"/>
                  </a:cubicBezTo>
                  <a:cubicBezTo>
                    <a:pt x="3856439" y="0"/>
                    <a:pt x="4241081" y="58008"/>
                    <a:pt x="4609941" y="177457"/>
                  </a:cubicBezTo>
                  <a:cubicBezTo>
                    <a:pt x="4620415" y="181629"/>
                    <a:pt x="4629593" y="184041"/>
                    <a:pt x="4634054" y="185122"/>
                  </a:cubicBezTo>
                  <a:lnTo>
                    <a:pt x="4636989" y="186097"/>
                  </a:lnTo>
                  <a:cubicBezTo>
                    <a:pt x="6027664" y="669393"/>
                    <a:pt x="6988002" y="1969927"/>
                    <a:pt x="7026569" y="3422029"/>
                  </a:cubicBezTo>
                  <a:lnTo>
                    <a:pt x="7098328" y="8561090"/>
                  </a:lnTo>
                  <a:lnTo>
                    <a:pt x="73626" y="8659180"/>
                  </a:lnTo>
                  <a:close/>
                </a:path>
              </a:pathLst>
            </a:custGeom>
            <a:blipFill>
              <a:blip r:embed="rId3"/>
              <a:stretch>
                <a:fillRect l="-3808" t="-10050" r="-1379" b="-1450"/>
              </a:stretch>
            </a:blipFill>
          </p:spPr>
        </p:sp>
      </p:grpSp>
      <p:grpSp>
        <p:nvGrpSpPr>
          <p:cNvPr name="Group 14" id="14"/>
          <p:cNvGrpSpPr/>
          <p:nvPr/>
        </p:nvGrpSpPr>
        <p:grpSpPr>
          <a:xfrm rot="0">
            <a:off x="2765913" y="6860427"/>
            <a:ext cx="3890433" cy="990600"/>
            <a:chOff x="0" y="0"/>
            <a:chExt cx="1024641" cy="260899"/>
          </a:xfrm>
        </p:grpSpPr>
        <p:sp>
          <p:nvSpPr>
            <p:cNvPr name="Freeform 15" id="15"/>
            <p:cNvSpPr/>
            <p:nvPr/>
          </p:nvSpPr>
          <p:spPr>
            <a:xfrm flipH="false" flipV="false" rot="0">
              <a:off x="0" y="0"/>
              <a:ext cx="1024641" cy="260899"/>
            </a:xfrm>
            <a:custGeom>
              <a:avLst/>
              <a:gdLst/>
              <a:ahLst/>
              <a:cxnLst/>
              <a:rect r="r" b="b" t="t" l="l"/>
              <a:pathLst>
                <a:path h="260899" w="1024641">
                  <a:moveTo>
                    <a:pt x="101489" y="0"/>
                  </a:moveTo>
                  <a:lnTo>
                    <a:pt x="923151" y="0"/>
                  </a:lnTo>
                  <a:cubicBezTo>
                    <a:pt x="979202" y="0"/>
                    <a:pt x="1024641" y="45438"/>
                    <a:pt x="1024641" y="101489"/>
                  </a:cubicBezTo>
                  <a:lnTo>
                    <a:pt x="1024641" y="159409"/>
                  </a:lnTo>
                  <a:cubicBezTo>
                    <a:pt x="1024641" y="215460"/>
                    <a:pt x="979202" y="260899"/>
                    <a:pt x="923151" y="260899"/>
                  </a:cubicBezTo>
                  <a:lnTo>
                    <a:pt x="101489" y="260899"/>
                  </a:lnTo>
                  <a:cubicBezTo>
                    <a:pt x="45438" y="260899"/>
                    <a:pt x="0" y="215460"/>
                    <a:pt x="0" y="159409"/>
                  </a:cubicBezTo>
                  <a:lnTo>
                    <a:pt x="0" y="101489"/>
                  </a:lnTo>
                  <a:cubicBezTo>
                    <a:pt x="0" y="45438"/>
                    <a:pt x="45438" y="0"/>
                    <a:pt x="101489" y="0"/>
                  </a:cubicBezTo>
                  <a:close/>
                </a:path>
              </a:pathLst>
            </a:custGeom>
            <a:solidFill>
              <a:srgbClr val="F7FDFE"/>
            </a:solidFill>
          </p:spPr>
        </p:sp>
        <p:sp>
          <p:nvSpPr>
            <p:cNvPr name="TextBox 16" id="16"/>
            <p:cNvSpPr txBox="true"/>
            <p:nvPr/>
          </p:nvSpPr>
          <p:spPr>
            <a:xfrm>
              <a:off x="0" y="-38100"/>
              <a:ext cx="1024641" cy="298999"/>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8230574" y="2634520"/>
            <a:ext cx="3919860" cy="648715"/>
          </a:xfrm>
          <a:prstGeom prst="rect">
            <a:avLst/>
          </a:prstGeom>
        </p:spPr>
        <p:txBody>
          <a:bodyPr anchor="t" rtlCol="false" tIns="0" lIns="0" bIns="0" rIns="0">
            <a:spAutoFit/>
          </a:bodyPr>
          <a:lstStyle/>
          <a:p>
            <a:pPr algn="l">
              <a:lnSpc>
                <a:spcPts val="4731"/>
              </a:lnSpc>
            </a:pPr>
            <a:r>
              <a:rPr lang="en-US" sz="5199" spc="-285">
                <a:solidFill>
                  <a:srgbClr val="FFFFFF"/>
                </a:solidFill>
                <a:latin typeface="Proxima Nova"/>
                <a:ea typeface="Proxima Nova"/>
                <a:cs typeface="Proxima Nova"/>
                <a:sym typeface="Proxima Nova"/>
              </a:rPr>
              <a:t>Sangavi G</a:t>
            </a:r>
          </a:p>
        </p:txBody>
      </p:sp>
      <p:sp>
        <p:nvSpPr>
          <p:cNvPr name="TextBox 18" id="18"/>
          <p:cNvSpPr txBox="true"/>
          <p:nvPr/>
        </p:nvSpPr>
        <p:spPr>
          <a:xfrm rot="0">
            <a:off x="3058116" y="7214757"/>
            <a:ext cx="3306027" cy="394080"/>
          </a:xfrm>
          <a:prstGeom prst="rect">
            <a:avLst/>
          </a:prstGeom>
        </p:spPr>
        <p:txBody>
          <a:bodyPr anchor="t" rtlCol="false" tIns="0" lIns="0" bIns="0" rIns="0">
            <a:spAutoFit/>
          </a:bodyPr>
          <a:lstStyle/>
          <a:p>
            <a:pPr algn="ctr">
              <a:lnSpc>
                <a:spcPts val="2911"/>
              </a:lnSpc>
            </a:pPr>
            <a:r>
              <a:rPr lang="en-US" sz="3199" b="true">
                <a:solidFill>
                  <a:srgbClr val="0097B2"/>
                </a:solidFill>
                <a:latin typeface="Proxima Nova Bold"/>
                <a:ea typeface="Proxima Nova Bold"/>
                <a:cs typeface="Proxima Nova Bold"/>
                <a:sym typeface="Proxima Nova Bold"/>
              </a:rPr>
              <a:t>IT21069772</a:t>
            </a:r>
          </a:p>
        </p:txBody>
      </p:sp>
      <p:sp>
        <p:nvSpPr>
          <p:cNvPr name="TextBox 19" id="19"/>
          <p:cNvSpPr txBox="true"/>
          <p:nvPr/>
        </p:nvSpPr>
        <p:spPr>
          <a:xfrm rot="0">
            <a:off x="8230574" y="3203351"/>
            <a:ext cx="9231120" cy="676276"/>
          </a:xfrm>
          <a:prstGeom prst="rect">
            <a:avLst/>
          </a:prstGeom>
        </p:spPr>
        <p:txBody>
          <a:bodyPr anchor="t" rtlCol="false" tIns="0" lIns="0" bIns="0" rIns="0">
            <a:spAutoFit/>
          </a:bodyPr>
          <a:lstStyle/>
          <a:p>
            <a:pPr algn="l">
              <a:lnSpc>
                <a:spcPts val="5999"/>
              </a:lnSpc>
            </a:pPr>
            <a:r>
              <a:rPr lang="en-US" sz="2999">
                <a:solidFill>
                  <a:srgbClr val="F7FDFE"/>
                </a:solidFill>
                <a:latin typeface="Proxima Nova"/>
                <a:ea typeface="Proxima Nova"/>
                <a:cs typeface="Proxima Nova"/>
                <a:sym typeface="Proxima Nova"/>
              </a:rPr>
              <a:t>BSc (Hons) in Information Technology Specialising in IT</a:t>
            </a:r>
          </a:p>
        </p:txBody>
      </p:sp>
      <p:sp>
        <p:nvSpPr>
          <p:cNvPr name="AutoShape 20" id="20"/>
          <p:cNvSpPr/>
          <p:nvPr/>
        </p:nvSpPr>
        <p:spPr>
          <a:xfrm>
            <a:off x="2319724" y="8335872"/>
            <a:ext cx="14625406" cy="0"/>
          </a:xfrm>
          <a:prstGeom prst="line">
            <a:avLst/>
          </a:prstGeom>
          <a:ln cap="flat" w="28575">
            <a:solidFill>
              <a:srgbClr val="F7FDFE"/>
            </a:solidFill>
            <a:prstDash val="solid"/>
            <a:headEnd type="none" len="sm" w="sm"/>
            <a:tailEnd type="none" len="sm" w="sm"/>
          </a:ln>
        </p:spPr>
      </p:sp>
      <p:sp>
        <p:nvSpPr>
          <p:cNvPr name="TextBox 21" id="21"/>
          <p:cNvSpPr txBox="true"/>
          <p:nvPr/>
        </p:nvSpPr>
        <p:spPr>
          <a:xfrm rot="0">
            <a:off x="8230574" y="5328065"/>
            <a:ext cx="9028726" cy="1659255"/>
          </a:xfrm>
          <a:prstGeom prst="rect">
            <a:avLst/>
          </a:prstGeom>
        </p:spPr>
        <p:txBody>
          <a:bodyPr anchor="t" rtlCol="false" tIns="0" lIns="0" bIns="0" rIns="0">
            <a:spAutoFit/>
          </a:bodyPr>
          <a:lstStyle/>
          <a:p>
            <a:pPr algn="ctr">
              <a:lnSpc>
                <a:spcPts val="6629"/>
              </a:lnSpc>
            </a:pPr>
            <a:r>
              <a:rPr lang="en-US" sz="5099" b="true">
                <a:solidFill>
                  <a:srgbClr val="F7FDFE"/>
                </a:solidFill>
                <a:latin typeface="Proxima Nova Bold"/>
                <a:ea typeface="Proxima Nova Bold"/>
                <a:cs typeface="Proxima Nova Bold"/>
                <a:sym typeface="Proxima Nova Bold"/>
              </a:rPr>
              <a:t>Diabetes Detection with </a:t>
            </a:r>
          </a:p>
          <a:p>
            <a:pPr algn="ctr">
              <a:lnSpc>
                <a:spcPts val="6629"/>
              </a:lnSpc>
            </a:pPr>
            <a:r>
              <a:rPr lang="en-US" b="true" sz="5099">
                <a:solidFill>
                  <a:srgbClr val="F7FDFE"/>
                </a:solidFill>
                <a:latin typeface="Proxima Nova Bold"/>
                <a:ea typeface="Proxima Nova Bold"/>
                <a:cs typeface="Proxima Nova Bold"/>
                <a:sym typeface="Proxima Nova Bold"/>
              </a:rPr>
              <a:t>Home-Captured Neck Images</a:t>
            </a:r>
          </a:p>
        </p:txBody>
      </p:sp>
      <p:sp>
        <p:nvSpPr>
          <p:cNvPr name="TextBox 22" id="22"/>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Freeform 6" id="6"/>
          <p:cNvSpPr/>
          <p:nvPr/>
        </p:nvSpPr>
        <p:spPr>
          <a:xfrm flipH="false" flipV="false" rot="0">
            <a:off x="56929" y="0"/>
            <a:ext cx="18174141" cy="9258300"/>
          </a:xfrm>
          <a:custGeom>
            <a:avLst/>
            <a:gdLst/>
            <a:ahLst/>
            <a:cxnLst/>
            <a:rect r="r" b="b" t="t" l="l"/>
            <a:pathLst>
              <a:path h="9258300" w="18174141">
                <a:moveTo>
                  <a:pt x="0" y="0"/>
                </a:moveTo>
                <a:lnTo>
                  <a:pt x="18174142" y="0"/>
                </a:lnTo>
                <a:lnTo>
                  <a:pt x="18174142" y="9258300"/>
                </a:lnTo>
                <a:lnTo>
                  <a:pt x="0" y="9258300"/>
                </a:lnTo>
                <a:lnTo>
                  <a:pt x="0" y="0"/>
                </a:lnTo>
                <a:close/>
              </a:path>
            </a:pathLst>
          </a:custGeom>
          <a:blipFill>
            <a:blip r:embed="rId3"/>
            <a:stretch>
              <a:fillRect l="0" t="-15454" r="0" b="-15454"/>
            </a:stretch>
          </a:blipFill>
        </p:spPr>
      </p:sp>
      <p:grpSp>
        <p:nvGrpSpPr>
          <p:cNvPr name="Group 7" id="7"/>
          <p:cNvGrpSpPr/>
          <p:nvPr/>
        </p:nvGrpSpPr>
        <p:grpSpPr>
          <a:xfrm rot="0">
            <a:off x="-115294" y="1985761"/>
            <a:ext cx="18403294" cy="7272539"/>
            <a:chOff x="0" y="0"/>
            <a:chExt cx="5385509" cy="2128224"/>
          </a:xfrm>
        </p:grpSpPr>
        <p:sp>
          <p:nvSpPr>
            <p:cNvPr name="Freeform 8" id="8"/>
            <p:cNvSpPr/>
            <p:nvPr/>
          </p:nvSpPr>
          <p:spPr>
            <a:xfrm flipH="false" flipV="false" rot="0">
              <a:off x="0" y="0"/>
              <a:ext cx="5385509" cy="2128224"/>
            </a:xfrm>
            <a:custGeom>
              <a:avLst/>
              <a:gdLst/>
              <a:ahLst/>
              <a:cxnLst/>
              <a:rect r="r" b="b" t="t" l="l"/>
              <a:pathLst>
                <a:path h="2128224" w="5385509">
                  <a:moveTo>
                    <a:pt x="0" y="0"/>
                  </a:moveTo>
                  <a:lnTo>
                    <a:pt x="5385509" y="0"/>
                  </a:lnTo>
                  <a:lnTo>
                    <a:pt x="5385509" y="2128224"/>
                  </a:lnTo>
                  <a:lnTo>
                    <a:pt x="0" y="2128224"/>
                  </a:lnTo>
                  <a:close/>
                </a:path>
              </a:pathLst>
            </a:custGeom>
            <a:solidFill>
              <a:srgbClr val="48BAC3"/>
            </a:solidFill>
          </p:spPr>
        </p:sp>
        <p:sp>
          <p:nvSpPr>
            <p:cNvPr name="TextBox 9" id="9"/>
            <p:cNvSpPr txBox="true"/>
            <p:nvPr/>
          </p:nvSpPr>
          <p:spPr>
            <a:xfrm>
              <a:off x="0" y="-38100"/>
              <a:ext cx="5385509" cy="216632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021578" y="925830"/>
            <a:ext cx="8064775" cy="7406640"/>
            <a:chOff x="0" y="0"/>
            <a:chExt cx="2360062" cy="2167467"/>
          </a:xfrm>
        </p:grpSpPr>
        <p:sp>
          <p:nvSpPr>
            <p:cNvPr name="Freeform 11" id="11"/>
            <p:cNvSpPr/>
            <p:nvPr/>
          </p:nvSpPr>
          <p:spPr>
            <a:xfrm flipH="false" flipV="false" rot="0">
              <a:off x="0" y="0"/>
              <a:ext cx="2360062" cy="2167467"/>
            </a:xfrm>
            <a:custGeom>
              <a:avLst/>
              <a:gdLst/>
              <a:ahLst/>
              <a:cxnLst/>
              <a:rect r="r" b="b" t="t" l="l"/>
              <a:pathLst>
                <a:path h="2167467" w="2360062">
                  <a:moveTo>
                    <a:pt x="0" y="0"/>
                  </a:moveTo>
                  <a:lnTo>
                    <a:pt x="2360062" y="0"/>
                  </a:lnTo>
                  <a:lnTo>
                    <a:pt x="2360062" y="2167467"/>
                  </a:lnTo>
                  <a:lnTo>
                    <a:pt x="0" y="2167467"/>
                  </a:lnTo>
                  <a:close/>
                </a:path>
              </a:pathLst>
            </a:custGeom>
            <a:solidFill>
              <a:srgbClr val="2D3541"/>
            </a:solidFill>
          </p:spPr>
        </p:sp>
        <p:sp>
          <p:nvSpPr>
            <p:cNvPr name="TextBox 12" id="12"/>
            <p:cNvSpPr txBox="true"/>
            <p:nvPr/>
          </p:nvSpPr>
          <p:spPr>
            <a:xfrm>
              <a:off x="0" y="-38100"/>
              <a:ext cx="2360062" cy="2205567"/>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28700" y="2728921"/>
            <a:ext cx="8057653" cy="5603549"/>
            <a:chOff x="0" y="0"/>
            <a:chExt cx="2122180" cy="1475832"/>
          </a:xfrm>
        </p:grpSpPr>
        <p:sp>
          <p:nvSpPr>
            <p:cNvPr name="Freeform 14" id="14"/>
            <p:cNvSpPr/>
            <p:nvPr/>
          </p:nvSpPr>
          <p:spPr>
            <a:xfrm flipH="false" flipV="false" rot="0">
              <a:off x="0" y="0"/>
              <a:ext cx="2122180" cy="1475832"/>
            </a:xfrm>
            <a:custGeom>
              <a:avLst/>
              <a:gdLst/>
              <a:ahLst/>
              <a:cxnLst/>
              <a:rect r="r" b="b" t="t" l="l"/>
              <a:pathLst>
                <a:path h="1475832" w="2122180">
                  <a:moveTo>
                    <a:pt x="0" y="0"/>
                  </a:moveTo>
                  <a:lnTo>
                    <a:pt x="2122180" y="0"/>
                  </a:lnTo>
                  <a:lnTo>
                    <a:pt x="2122180" y="1475832"/>
                  </a:lnTo>
                  <a:lnTo>
                    <a:pt x="0" y="1475832"/>
                  </a:lnTo>
                  <a:close/>
                </a:path>
              </a:pathLst>
            </a:custGeom>
            <a:solidFill>
              <a:srgbClr val="235A6B"/>
            </a:solidFill>
          </p:spPr>
        </p:sp>
        <p:sp>
          <p:nvSpPr>
            <p:cNvPr name="TextBox 15" id="15"/>
            <p:cNvSpPr txBox="true"/>
            <p:nvPr/>
          </p:nvSpPr>
          <p:spPr>
            <a:xfrm>
              <a:off x="0" y="-38100"/>
              <a:ext cx="2122180" cy="1513932"/>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276446" y="2922937"/>
            <a:ext cx="5861738" cy="4100014"/>
          </a:xfrm>
          <a:custGeom>
            <a:avLst/>
            <a:gdLst/>
            <a:ahLst/>
            <a:cxnLst/>
            <a:rect r="r" b="b" t="t" l="l"/>
            <a:pathLst>
              <a:path h="4100014" w="5861738">
                <a:moveTo>
                  <a:pt x="0" y="0"/>
                </a:moveTo>
                <a:lnTo>
                  <a:pt x="5861738" y="0"/>
                </a:lnTo>
                <a:lnTo>
                  <a:pt x="5861738" y="4100014"/>
                </a:lnTo>
                <a:lnTo>
                  <a:pt x="0" y="4100014"/>
                </a:lnTo>
                <a:lnTo>
                  <a:pt x="0" y="0"/>
                </a:lnTo>
                <a:close/>
              </a:path>
            </a:pathLst>
          </a:custGeom>
          <a:blipFill>
            <a:blip r:embed="rId4">
              <a:alphaModFix amt="79000"/>
            </a:blip>
            <a:stretch>
              <a:fillRect l="-61732" t="-51298" r="-92199" b="-28558"/>
            </a:stretch>
          </a:blipFill>
        </p:spPr>
      </p:sp>
      <p:sp>
        <p:nvSpPr>
          <p:cNvPr name="Freeform 17" id="17"/>
          <p:cNvSpPr/>
          <p:nvPr/>
        </p:nvSpPr>
        <p:spPr>
          <a:xfrm flipH="false" flipV="false" rot="0">
            <a:off x="3804546" y="3780634"/>
            <a:ext cx="4966267" cy="4364877"/>
          </a:xfrm>
          <a:custGeom>
            <a:avLst/>
            <a:gdLst/>
            <a:ahLst/>
            <a:cxnLst/>
            <a:rect r="r" b="b" t="t" l="l"/>
            <a:pathLst>
              <a:path h="4364877" w="4966267">
                <a:moveTo>
                  <a:pt x="0" y="0"/>
                </a:moveTo>
                <a:lnTo>
                  <a:pt x="4966267" y="0"/>
                </a:lnTo>
                <a:lnTo>
                  <a:pt x="4966267" y="4364878"/>
                </a:lnTo>
                <a:lnTo>
                  <a:pt x="0" y="4364878"/>
                </a:lnTo>
                <a:lnTo>
                  <a:pt x="0" y="0"/>
                </a:lnTo>
                <a:close/>
              </a:path>
            </a:pathLst>
          </a:custGeom>
          <a:blipFill>
            <a:blip r:embed="rId5"/>
            <a:stretch>
              <a:fillRect l="-137472" t="-11947" r="-18181" b="-28977"/>
            </a:stretch>
          </a:blipFill>
        </p:spPr>
      </p:sp>
      <p:sp>
        <p:nvSpPr>
          <p:cNvPr name="Freeform 18" id="18"/>
          <p:cNvSpPr/>
          <p:nvPr/>
        </p:nvSpPr>
        <p:spPr>
          <a:xfrm flipH="false" flipV="false" rot="4712277">
            <a:off x="-1406409" y="-3631502"/>
            <a:ext cx="7840790" cy="9320405"/>
          </a:xfrm>
          <a:custGeom>
            <a:avLst/>
            <a:gdLst/>
            <a:ahLst/>
            <a:cxnLst/>
            <a:rect r="r" b="b" t="t" l="l"/>
            <a:pathLst>
              <a:path h="9320405" w="7840790">
                <a:moveTo>
                  <a:pt x="0" y="0"/>
                </a:moveTo>
                <a:lnTo>
                  <a:pt x="7840791" y="0"/>
                </a:lnTo>
                <a:lnTo>
                  <a:pt x="7840791" y="9320404"/>
                </a:lnTo>
                <a:lnTo>
                  <a:pt x="0" y="9320404"/>
                </a:lnTo>
                <a:lnTo>
                  <a:pt x="0" y="0"/>
                </a:lnTo>
                <a:close/>
              </a:path>
            </a:pathLst>
          </a:custGeom>
          <a:blipFill>
            <a:blip r:embed="rId6"/>
            <a:stretch>
              <a:fillRect l="0" t="0" r="0" b="0"/>
            </a:stretch>
          </a:blipFill>
        </p:spPr>
      </p:sp>
      <p:sp>
        <p:nvSpPr>
          <p:cNvPr name="TextBox 19" id="19"/>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IT21069772  |  Sangavi.G  |  R24-120</a:t>
            </a:r>
          </a:p>
        </p:txBody>
      </p:sp>
      <p:sp>
        <p:nvSpPr>
          <p:cNvPr name="TextBox 20" id="20"/>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21" id="21"/>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13</a:t>
            </a:r>
          </a:p>
        </p:txBody>
      </p:sp>
      <p:sp>
        <p:nvSpPr>
          <p:cNvPr name="TextBox 22" id="22"/>
          <p:cNvSpPr txBox="true"/>
          <p:nvPr/>
        </p:nvSpPr>
        <p:spPr>
          <a:xfrm rot="0">
            <a:off x="2825664" y="1697534"/>
            <a:ext cx="4463725" cy="833629"/>
          </a:xfrm>
          <a:prstGeom prst="rect">
            <a:avLst/>
          </a:prstGeom>
        </p:spPr>
        <p:txBody>
          <a:bodyPr anchor="t" rtlCol="false" tIns="0" lIns="0" bIns="0" rIns="0">
            <a:spAutoFit/>
          </a:bodyPr>
          <a:lstStyle/>
          <a:p>
            <a:pPr algn="ctr">
              <a:lnSpc>
                <a:spcPts val="5976"/>
              </a:lnSpc>
            </a:pPr>
            <a:r>
              <a:rPr lang="en-US" sz="7200">
                <a:solidFill>
                  <a:srgbClr val="F7FDFE"/>
                </a:solidFill>
                <a:latin typeface="Bebas Neue"/>
                <a:ea typeface="Bebas Neue"/>
                <a:cs typeface="Bebas Neue"/>
                <a:sym typeface="Bebas Neue"/>
              </a:rPr>
              <a:t>OVERVIEW</a:t>
            </a:r>
          </a:p>
        </p:txBody>
      </p:sp>
      <p:sp>
        <p:nvSpPr>
          <p:cNvPr name="TextBox 23" id="23"/>
          <p:cNvSpPr txBox="true"/>
          <p:nvPr/>
        </p:nvSpPr>
        <p:spPr>
          <a:xfrm rot="0">
            <a:off x="11502769" y="3390109"/>
            <a:ext cx="6117035" cy="7513694"/>
          </a:xfrm>
          <a:prstGeom prst="rect">
            <a:avLst/>
          </a:prstGeom>
        </p:spPr>
        <p:txBody>
          <a:bodyPr anchor="t" rtlCol="false" tIns="0" lIns="0" bIns="0" rIns="0">
            <a:spAutoFit/>
          </a:bodyPr>
          <a:lstStyle/>
          <a:p>
            <a:pPr algn="l">
              <a:lnSpc>
                <a:spcPts val="10033"/>
              </a:lnSpc>
            </a:pPr>
            <a:r>
              <a:rPr lang="en-US" sz="5016" b="true">
                <a:solidFill>
                  <a:srgbClr val="F7FDFE"/>
                </a:solidFill>
                <a:latin typeface="Canva Sans Bold"/>
                <a:ea typeface="Canva Sans Bold"/>
                <a:cs typeface="Canva Sans Bold"/>
                <a:sym typeface="Canva Sans Bold"/>
              </a:rPr>
              <a:t>Introduction</a:t>
            </a:r>
          </a:p>
          <a:p>
            <a:pPr algn="l">
              <a:lnSpc>
                <a:spcPts val="10033"/>
              </a:lnSpc>
            </a:pPr>
            <a:r>
              <a:rPr lang="en-US" sz="5016" b="true">
                <a:solidFill>
                  <a:srgbClr val="F7FDFE"/>
                </a:solidFill>
                <a:latin typeface="Canva Sans Bold"/>
                <a:ea typeface="Canva Sans Bold"/>
                <a:cs typeface="Canva Sans Bold"/>
                <a:sym typeface="Canva Sans Bold"/>
              </a:rPr>
              <a:t>Objectives</a:t>
            </a:r>
          </a:p>
          <a:p>
            <a:pPr algn="l">
              <a:lnSpc>
                <a:spcPts val="10033"/>
              </a:lnSpc>
            </a:pPr>
            <a:r>
              <a:rPr lang="en-US" sz="5016" b="true">
                <a:solidFill>
                  <a:srgbClr val="F7FDFE"/>
                </a:solidFill>
                <a:latin typeface="Canva Sans Bold"/>
                <a:ea typeface="Canva Sans Bold"/>
                <a:cs typeface="Canva Sans Bold"/>
                <a:sym typeface="Canva Sans Bold"/>
              </a:rPr>
              <a:t>Research Problems</a:t>
            </a:r>
          </a:p>
          <a:p>
            <a:pPr algn="l">
              <a:lnSpc>
                <a:spcPts val="10033"/>
              </a:lnSpc>
            </a:pPr>
          </a:p>
          <a:p>
            <a:pPr algn="l">
              <a:lnSpc>
                <a:spcPts val="10033"/>
              </a:lnSpc>
            </a:pPr>
          </a:p>
          <a:p>
            <a:pPr algn="l">
              <a:lnSpc>
                <a:spcPts val="10033"/>
              </a:lnSpc>
            </a:pPr>
          </a:p>
        </p:txBody>
      </p:sp>
      <p:sp>
        <p:nvSpPr>
          <p:cNvPr name="Freeform 24" id="24"/>
          <p:cNvSpPr/>
          <p:nvPr/>
        </p:nvSpPr>
        <p:spPr>
          <a:xfrm flipH="false" flipV="false" rot="0">
            <a:off x="56929" y="5963073"/>
            <a:ext cx="4101859" cy="3287732"/>
          </a:xfrm>
          <a:custGeom>
            <a:avLst/>
            <a:gdLst/>
            <a:ahLst/>
            <a:cxnLst/>
            <a:rect r="r" b="b" t="t" l="l"/>
            <a:pathLst>
              <a:path h="3287732" w="4101859">
                <a:moveTo>
                  <a:pt x="0" y="0"/>
                </a:moveTo>
                <a:lnTo>
                  <a:pt x="4101860" y="0"/>
                </a:lnTo>
                <a:lnTo>
                  <a:pt x="4101860" y="3287732"/>
                </a:lnTo>
                <a:lnTo>
                  <a:pt x="0" y="3287732"/>
                </a:lnTo>
                <a:lnTo>
                  <a:pt x="0" y="0"/>
                </a:lnTo>
                <a:close/>
              </a:path>
            </a:pathLst>
          </a:custGeom>
          <a:blipFill>
            <a:blip r:embed="rId7"/>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0" y="-2617776"/>
            <a:ext cx="18288000" cy="5235553"/>
            <a:chOff x="0" y="0"/>
            <a:chExt cx="5135266" cy="1470142"/>
          </a:xfrm>
        </p:grpSpPr>
        <p:sp>
          <p:nvSpPr>
            <p:cNvPr name="Freeform 3" id="3"/>
            <p:cNvSpPr/>
            <p:nvPr/>
          </p:nvSpPr>
          <p:spPr>
            <a:xfrm flipH="false" flipV="false" rot="0">
              <a:off x="0" y="0"/>
              <a:ext cx="5135266" cy="1470142"/>
            </a:xfrm>
            <a:custGeom>
              <a:avLst/>
              <a:gdLst/>
              <a:ahLst/>
              <a:cxnLst/>
              <a:rect r="r" b="b" t="t" l="l"/>
              <a:pathLst>
                <a:path h="1470142" w="5135266">
                  <a:moveTo>
                    <a:pt x="0" y="0"/>
                  </a:moveTo>
                  <a:lnTo>
                    <a:pt x="5135266" y="0"/>
                  </a:lnTo>
                  <a:lnTo>
                    <a:pt x="5135266" y="1470142"/>
                  </a:lnTo>
                  <a:lnTo>
                    <a:pt x="0" y="1470142"/>
                  </a:lnTo>
                  <a:close/>
                </a:path>
              </a:pathLst>
            </a:custGeom>
            <a:solidFill>
              <a:srgbClr val="48BAC3"/>
            </a:solidFill>
          </p:spPr>
        </p:sp>
        <p:sp>
          <p:nvSpPr>
            <p:cNvPr name="TextBox 4" id="4"/>
            <p:cNvSpPr txBox="true"/>
            <p:nvPr/>
          </p:nvSpPr>
          <p:spPr>
            <a:xfrm>
              <a:off x="0" y="-38100"/>
              <a:ext cx="5135266" cy="150824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Freeform 6" id="6"/>
          <p:cNvSpPr/>
          <p:nvPr/>
        </p:nvSpPr>
        <p:spPr>
          <a:xfrm flipH="false" flipV="false" rot="0">
            <a:off x="13401759" y="1844753"/>
            <a:ext cx="6953083" cy="8801767"/>
          </a:xfrm>
          <a:custGeom>
            <a:avLst/>
            <a:gdLst/>
            <a:ahLst/>
            <a:cxnLst/>
            <a:rect r="r" b="b" t="t" l="l"/>
            <a:pathLst>
              <a:path h="8801767" w="6953083">
                <a:moveTo>
                  <a:pt x="0" y="0"/>
                </a:moveTo>
                <a:lnTo>
                  <a:pt x="6953082" y="0"/>
                </a:lnTo>
                <a:lnTo>
                  <a:pt x="6953082" y="8801766"/>
                </a:lnTo>
                <a:lnTo>
                  <a:pt x="0" y="8801766"/>
                </a:lnTo>
                <a:lnTo>
                  <a:pt x="0" y="0"/>
                </a:lnTo>
                <a:close/>
              </a:path>
            </a:pathLst>
          </a:custGeom>
          <a:blipFill>
            <a:blip r:embed="rId3">
              <a:alphaModFix amt="85000"/>
            </a:blip>
            <a:stretch>
              <a:fillRect l="-568" t="0" r="-2759" b="0"/>
            </a:stretch>
          </a:blipFill>
        </p:spPr>
      </p:sp>
      <p:sp>
        <p:nvSpPr>
          <p:cNvPr name="Freeform 7" id="7"/>
          <p:cNvSpPr/>
          <p:nvPr/>
        </p:nvSpPr>
        <p:spPr>
          <a:xfrm flipH="false" flipV="false" rot="0">
            <a:off x="626229" y="335583"/>
            <a:ext cx="2116528" cy="2066261"/>
          </a:xfrm>
          <a:custGeom>
            <a:avLst/>
            <a:gdLst/>
            <a:ahLst/>
            <a:cxnLst/>
            <a:rect r="r" b="b" t="t" l="l"/>
            <a:pathLst>
              <a:path h="2066261" w="2116528">
                <a:moveTo>
                  <a:pt x="0" y="0"/>
                </a:moveTo>
                <a:lnTo>
                  <a:pt x="2116528" y="0"/>
                </a:lnTo>
                <a:lnTo>
                  <a:pt x="2116528" y="2066261"/>
                </a:lnTo>
                <a:lnTo>
                  <a:pt x="0" y="2066261"/>
                </a:lnTo>
                <a:lnTo>
                  <a:pt x="0" y="0"/>
                </a:lnTo>
                <a:close/>
              </a:path>
            </a:pathLst>
          </a:custGeom>
          <a:blipFill>
            <a:blip r:embed="rId4">
              <a:alphaModFix amt="81000"/>
            </a:blip>
            <a:stretch>
              <a:fillRect l="0" t="0" r="0" b="0"/>
            </a:stretch>
          </a:blipFill>
        </p:spPr>
      </p:sp>
      <p:sp>
        <p:nvSpPr>
          <p:cNvPr name="TextBox 8" id="8"/>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IT21069772  |  Sangavi.G  |  R24-120</a:t>
            </a:r>
          </a:p>
        </p:txBody>
      </p:sp>
      <p:sp>
        <p:nvSpPr>
          <p:cNvPr name="TextBox 9" id="9"/>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0" id="10"/>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14</a:t>
            </a:r>
          </a:p>
        </p:txBody>
      </p:sp>
      <p:sp>
        <p:nvSpPr>
          <p:cNvPr name="TextBox 11" id="11"/>
          <p:cNvSpPr txBox="true"/>
          <p:nvPr/>
        </p:nvSpPr>
        <p:spPr>
          <a:xfrm rot="0">
            <a:off x="3508087" y="499717"/>
            <a:ext cx="7260193" cy="1566544"/>
          </a:xfrm>
          <a:prstGeom prst="rect">
            <a:avLst/>
          </a:prstGeom>
        </p:spPr>
        <p:txBody>
          <a:bodyPr anchor="t" rtlCol="false" tIns="0" lIns="0" bIns="0" rIns="0">
            <a:spAutoFit/>
          </a:bodyPr>
          <a:lstStyle/>
          <a:p>
            <a:pPr algn="ctr">
              <a:lnSpc>
                <a:spcPts val="12880"/>
              </a:lnSpc>
            </a:pPr>
            <a:r>
              <a:rPr lang="en-US" sz="9200" b="true">
                <a:solidFill>
                  <a:srgbClr val="F7FDFE"/>
                </a:solidFill>
                <a:latin typeface="Canva Sans Bold"/>
                <a:ea typeface="Canva Sans Bold"/>
                <a:cs typeface="Canva Sans Bold"/>
                <a:sym typeface="Canva Sans Bold"/>
              </a:rPr>
              <a:t>Introduction</a:t>
            </a:r>
          </a:p>
        </p:txBody>
      </p:sp>
      <p:sp>
        <p:nvSpPr>
          <p:cNvPr name="TextBox 12" id="12"/>
          <p:cNvSpPr txBox="true"/>
          <p:nvPr/>
        </p:nvSpPr>
        <p:spPr>
          <a:xfrm rot="0">
            <a:off x="368107" y="3256886"/>
            <a:ext cx="11968214" cy="754380"/>
          </a:xfrm>
          <a:prstGeom prst="rect">
            <a:avLst/>
          </a:prstGeom>
        </p:spPr>
        <p:txBody>
          <a:bodyPr anchor="t" rtlCol="false" tIns="0" lIns="0" bIns="0" rIns="0">
            <a:spAutoFit/>
          </a:bodyPr>
          <a:lstStyle/>
          <a:p>
            <a:pPr algn="l" marL="863599" indent="-431800" lvl="1">
              <a:lnSpc>
                <a:spcPts val="6359"/>
              </a:lnSpc>
              <a:buFont typeface="Arial"/>
              <a:buChar char="•"/>
            </a:pPr>
            <a:r>
              <a:rPr lang="en-US" b="true" sz="3999">
                <a:solidFill>
                  <a:srgbClr val="000000"/>
                </a:solidFill>
                <a:latin typeface="Canva Sans Bold"/>
                <a:ea typeface="Canva Sans Bold"/>
                <a:cs typeface="Canva Sans Bold"/>
                <a:sym typeface="Canva Sans Bold"/>
              </a:rPr>
              <a:t>What is acanthosis nigricans neck?</a:t>
            </a:r>
          </a:p>
        </p:txBody>
      </p:sp>
      <p:sp>
        <p:nvSpPr>
          <p:cNvPr name="TextBox 13" id="13"/>
          <p:cNvSpPr txBox="true"/>
          <p:nvPr/>
        </p:nvSpPr>
        <p:spPr>
          <a:xfrm rot="0">
            <a:off x="368107" y="5119781"/>
            <a:ext cx="11968214" cy="754380"/>
          </a:xfrm>
          <a:prstGeom prst="rect">
            <a:avLst/>
          </a:prstGeom>
        </p:spPr>
        <p:txBody>
          <a:bodyPr anchor="t" rtlCol="false" tIns="0" lIns="0" bIns="0" rIns="0">
            <a:spAutoFit/>
          </a:bodyPr>
          <a:lstStyle/>
          <a:p>
            <a:pPr algn="l" marL="863599" indent="-431800" lvl="1">
              <a:lnSpc>
                <a:spcPts val="6359"/>
              </a:lnSpc>
              <a:buFont typeface="Arial"/>
              <a:buChar char="•"/>
            </a:pPr>
            <a:r>
              <a:rPr lang="en-US" b="true" sz="3999">
                <a:solidFill>
                  <a:srgbClr val="000000"/>
                </a:solidFill>
                <a:latin typeface="Canva Sans Bold"/>
                <a:ea typeface="Canva Sans Bold"/>
                <a:cs typeface="Canva Sans Bold"/>
                <a:sym typeface="Canva Sans Bold"/>
              </a:rPr>
              <a:t>How it is Predicted through ML model?</a:t>
            </a:r>
          </a:p>
        </p:txBody>
      </p:sp>
      <p:sp>
        <p:nvSpPr>
          <p:cNvPr name="TextBox 14" id="14"/>
          <p:cNvSpPr txBox="true"/>
          <p:nvPr/>
        </p:nvSpPr>
        <p:spPr>
          <a:xfrm rot="0">
            <a:off x="368107" y="6982676"/>
            <a:ext cx="13540888" cy="754380"/>
          </a:xfrm>
          <a:prstGeom prst="rect">
            <a:avLst/>
          </a:prstGeom>
        </p:spPr>
        <p:txBody>
          <a:bodyPr anchor="t" rtlCol="false" tIns="0" lIns="0" bIns="0" rIns="0">
            <a:spAutoFit/>
          </a:bodyPr>
          <a:lstStyle/>
          <a:p>
            <a:pPr algn="l" marL="863599" indent="-431800" lvl="1">
              <a:lnSpc>
                <a:spcPts val="6359"/>
              </a:lnSpc>
              <a:buFont typeface="Arial"/>
              <a:buChar char="•"/>
            </a:pPr>
            <a:r>
              <a:rPr lang="en-US" b="true" sz="3999">
                <a:solidFill>
                  <a:srgbClr val="000000"/>
                </a:solidFill>
                <a:latin typeface="Canva Sans Bold"/>
                <a:ea typeface="Canva Sans Bold"/>
                <a:cs typeface="Canva Sans Bold"/>
                <a:sym typeface="Canva Sans Bold"/>
              </a:rPr>
              <a:t>How Important it is to provide a hand on solution?</a:t>
            </a:r>
          </a:p>
        </p:txBody>
      </p:sp>
      <p:sp>
        <p:nvSpPr>
          <p:cNvPr name="TextBox 15" id="15"/>
          <p:cNvSpPr txBox="true"/>
          <p:nvPr/>
        </p:nvSpPr>
        <p:spPr>
          <a:xfrm rot="0">
            <a:off x="1292484" y="4318191"/>
            <a:ext cx="11968214"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One of the core symptoms of Diabetic.</a:t>
            </a:r>
          </a:p>
        </p:txBody>
      </p:sp>
      <p:sp>
        <p:nvSpPr>
          <p:cNvPr name="TextBox 16" id="16"/>
          <p:cNvSpPr txBox="true"/>
          <p:nvPr/>
        </p:nvSpPr>
        <p:spPr>
          <a:xfrm rot="0">
            <a:off x="1292484" y="6178961"/>
            <a:ext cx="14544961"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Analyzing the input image and validate the availability of the pattern.</a:t>
            </a:r>
          </a:p>
        </p:txBody>
      </p:sp>
      <p:sp>
        <p:nvSpPr>
          <p:cNvPr name="TextBox 17" id="17"/>
          <p:cNvSpPr txBox="true"/>
          <p:nvPr/>
        </p:nvSpPr>
        <p:spPr>
          <a:xfrm rot="0">
            <a:off x="1292484" y="8041856"/>
            <a:ext cx="14544961"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Diabetic is becoming a common and mostly unnoted issue.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6759235" y="458075"/>
            <a:ext cx="1541135" cy="1763312"/>
          </a:xfrm>
          <a:custGeom>
            <a:avLst/>
            <a:gdLst/>
            <a:ahLst/>
            <a:cxnLst/>
            <a:rect r="r" b="b" t="t" l="l"/>
            <a:pathLst>
              <a:path h="1763312" w="1541135">
                <a:moveTo>
                  <a:pt x="0" y="0"/>
                </a:moveTo>
                <a:lnTo>
                  <a:pt x="1541135" y="0"/>
                </a:lnTo>
                <a:lnTo>
                  <a:pt x="1541135" y="1763312"/>
                </a:lnTo>
                <a:lnTo>
                  <a:pt x="0" y="1763312"/>
                </a:lnTo>
                <a:lnTo>
                  <a:pt x="0" y="0"/>
                </a:lnTo>
                <a:close/>
              </a:path>
            </a:pathLst>
          </a:custGeom>
          <a:blipFill>
            <a:blip r:embed="rId2">
              <a:alphaModFix amt="5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2478061"/>
            <a:ext cx="18288000" cy="6780239"/>
            <a:chOff x="0" y="0"/>
            <a:chExt cx="5135266" cy="1903889"/>
          </a:xfrm>
        </p:grpSpPr>
        <p:sp>
          <p:nvSpPr>
            <p:cNvPr name="Freeform 4" id="4"/>
            <p:cNvSpPr/>
            <p:nvPr/>
          </p:nvSpPr>
          <p:spPr>
            <a:xfrm flipH="false" flipV="false" rot="0">
              <a:off x="0" y="0"/>
              <a:ext cx="5135266" cy="1903889"/>
            </a:xfrm>
            <a:custGeom>
              <a:avLst/>
              <a:gdLst/>
              <a:ahLst/>
              <a:cxnLst/>
              <a:rect r="r" b="b" t="t" l="l"/>
              <a:pathLst>
                <a:path h="1903889" w="5135266">
                  <a:moveTo>
                    <a:pt x="0" y="0"/>
                  </a:moveTo>
                  <a:lnTo>
                    <a:pt x="5135266" y="0"/>
                  </a:lnTo>
                  <a:lnTo>
                    <a:pt x="5135266" y="1903889"/>
                  </a:lnTo>
                  <a:lnTo>
                    <a:pt x="0" y="1903889"/>
                  </a:lnTo>
                  <a:close/>
                </a:path>
              </a:pathLst>
            </a:custGeom>
            <a:solidFill>
              <a:srgbClr val="48BAC3"/>
            </a:solidFill>
          </p:spPr>
        </p:sp>
        <p:sp>
          <p:nvSpPr>
            <p:cNvPr name="TextBox 5" id="5"/>
            <p:cNvSpPr txBox="true"/>
            <p:nvPr/>
          </p:nvSpPr>
          <p:spPr>
            <a:xfrm>
              <a:off x="0" y="-38100"/>
              <a:ext cx="5135266" cy="194198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520542" y="998940"/>
            <a:ext cx="3265300" cy="2444893"/>
          </a:xfrm>
          <a:custGeom>
            <a:avLst/>
            <a:gdLst/>
            <a:ahLst/>
            <a:cxnLst/>
            <a:rect r="r" b="b" t="t" l="l"/>
            <a:pathLst>
              <a:path h="2444893" w="3265300">
                <a:moveTo>
                  <a:pt x="0" y="0"/>
                </a:moveTo>
                <a:lnTo>
                  <a:pt x="3265300" y="0"/>
                </a:lnTo>
                <a:lnTo>
                  <a:pt x="3265300" y="2444893"/>
                </a:lnTo>
                <a:lnTo>
                  <a:pt x="0" y="2444893"/>
                </a:lnTo>
                <a:lnTo>
                  <a:pt x="0" y="0"/>
                </a:lnTo>
                <a:close/>
              </a:path>
            </a:pathLst>
          </a:custGeom>
          <a:blipFill>
            <a:blip r:embed="rId4"/>
            <a:stretch>
              <a:fillRect l="0" t="0" r="0" b="0"/>
            </a:stretch>
          </a:blipFill>
        </p:spPr>
      </p:sp>
      <p:sp>
        <p:nvSpPr>
          <p:cNvPr name="Freeform 7" id="7"/>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5"/>
            <a:stretch>
              <a:fillRect l="-447" t="-2304" r="0" b="-2304"/>
            </a:stretch>
          </a:blipFill>
        </p:spPr>
      </p:sp>
      <p:sp>
        <p:nvSpPr>
          <p:cNvPr name="Freeform 8" id="8"/>
          <p:cNvSpPr/>
          <p:nvPr/>
        </p:nvSpPr>
        <p:spPr>
          <a:xfrm flipH="false" flipV="false" rot="0">
            <a:off x="2024234" y="5561067"/>
            <a:ext cx="845613" cy="1617109"/>
          </a:xfrm>
          <a:custGeom>
            <a:avLst/>
            <a:gdLst/>
            <a:ahLst/>
            <a:cxnLst/>
            <a:rect r="r" b="b" t="t" l="l"/>
            <a:pathLst>
              <a:path h="1617109" w="845613">
                <a:moveTo>
                  <a:pt x="0" y="0"/>
                </a:moveTo>
                <a:lnTo>
                  <a:pt x="845613" y="0"/>
                </a:lnTo>
                <a:lnTo>
                  <a:pt x="845613" y="1617109"/>
                </a:lnTo>
                <a:lnTo>
                  <a:pt x="0" y="1617109"/>
                </a:lnTo>
                <a:lnTo>
                  <a:pt x="0" y="0"/>
                </a:lnTo>
                <a:close/>
              </a:path>
            </a:pathLst>
          </a:custGeom>
          <a:blipFill>
            <a:blip r:embed="rId6"/>
            <a:stretch>
              <a:fillRect l="0" t="0" r="0" b="0"/>
            </a:stretch>
          </a:blipFill>
        </p:spPr>
      </p:sp>
      <p:sp>
        <p:nvSpPr>
          <p:cNvPr name="Freeform 9" id="9"/>
          <p:cNvSpPr/>
          <p:nvPr/>
        </p:nvSpPr>
        <p:spPr>
          <a:xfrm flipH="false" flipV="false" rot="0">
            <a:off x="2024234" y="3390054"/>
            <a:ext cx="845613" cy="1617109"/>
          </a:xfrm>
          <a:custGeom>
            <a:avLst/>
            <a:gdLst/>
            <a:ahLst/>
            <a:cxnLst/>
            <a:rect r="r" b="b" t="t" l="l"/>
            <a:pathLst>
              <a:path h="1617109" w="845613">
                <a:moveTo>
                  <a:pt x="0" y="0"/>
                </a:moveTo>
                <a:lnTo>
                  <a:pt x="845613" y="0"/>
                </a:lnTo>
                <a:lnTo>
                  <a:pt x="845613" y="1617108"/>
                </a:lnTo>
                <a:lnTo>
                  <a:pt x="0" y="1617108"/>
                </a:lnTo>
                <a:lnTo>
                  <a:pt x="0" y="0"/>
                </a:lnTo>
                <a:close/>
              </a:path>
            </a:pathLst>
          </a:custGeom>
          <a:blipFill>
            <a:blip r:embed="rId6"/>
            <a:stretch>
              <a:fillRect l="0" t="0" r="0" b="0"/>
            </a:stretch>
          </a:blipFill>
        </p:spPr>
      </p:sp>
      <p:sp>
        <p:nvSpPr>
          <p:cNvPr name="TextBox 10" id="10"/>
          <p:cNvSpPr txBox="true"/>
          <p:nvPr/>
        </p:nvSpPr>
        <p:spPr>
          <a:xfrm rot="0">
            <a:off x="3418702" y="3830490"/>
            <a:ext cx="9710717" cy="1384300"/>
          </a:xfrm>
          <a:prstGeom prst="rect">
            <a:avLst/>
          </a:prstGeom>
        </p:spPr>
        <p:txBody>
          <a:bodyPr anchor="t" rtlCol="false" tIns="0" lIns="0" bIns="0" rIns="0">
            <a:spAutoFit/>
          </a:bodyPr>
          <a:lstStyle/>
          <a:p>
            <a:pPr algn="l">
              <a:lnSpc>
                <a:spcPts val="5599"/>
              </a:lnSpc>
            </a:pPr>
            <a:r>
              <a:rPr lang="en-US" sz="3999" b="true">
                <a:solidFill>
                  <a:srgbClr val="FEFEFE"/>
                </a:solidFill>
                <a:latin typeface="Canva Sans Bold"/>
                <a:ea typeface="Canva Sans Bold"/>
                <a:cs typeface="Canva Sans Bold"/>
                <a:sym typeface="Canva Sans Bold"/>
              </a:rPr>
              <a:t>Increase awareness and usage of  web base solution for diabetics  </a:t>
            </a:r>
          </a:p>
        </p:txBody>
      </p:sp>
      <p:sp>
        <p:nvSpPr>
          <p:cNvPr name="TextBox 11" id="11"/>
          <p:cNvSpPr txBox="true"/>
          <p:nvPr/>
        </p:nvSpPr>
        <p:spPr>
          <a:xfrm rot="0">
            <a:off x="3418702" y="6447926"/>
            <a:ext cx="10857666" cy="1384300"/>
          </a:xfrm>
          <a:prstGeom prst="rect">
            <a:avLst/>
          </a:prstGeom>
        </p:spPr>
        <p:txBody>
          <a:bodyPr anchor="t" rtlCol="false" tIns="0" lIns="0" bIns="0" rIns="0">
            <a:spAutoFit/>
          </a:bodyPr>
          <a:lstStyle/>
          <a:p>
            <a:pPr algn="l">
              <a:lnSpc>
                <a:spcPts val="5599"/>
              </a:lnSpc>
            </a:pPr>
            <a:r>
              <a:rPr lang="en-US" sz="3999" b="true">
                <a:solidFill>
                  <a:srgbClr val="F7FDFE"/>
                </a:solidFill>
                <a:latin typeface="Canva Sans Bold"/>
                <a:ea typeface="Canva Sans Bold"/>
                <a:cs typeface="Canva Sans Bold"/>
                <a:sym typeface="Canva Sans Bold"/>
              </a:rPr>
              <a:t>Providing more reliable and easily accessed solution than the traditional ways.</a:t>
            </a:r>
          </a:p>
        </p:txBody>
      </p:sp>
      <p:sp>
        <p:nvSpPr>
          <p:cNvPr name="Freeform 12" id="12"/>
          <p:cNvSpPr/>
          <p:nvPr/>
        </p:nvSpPr>
        <p:spPr>
          <a:xfrm flipH="false" flipV="false" rot="-4684289">
            <a:off x="13677529" y="2599461"/>
            <a:ext cx="6859902" cy="8154415"/>
          </a:xfrm>
          <a:custGeom>
            <a:avLst/>
            <a:gdLst/>
            <a:ahLst/>
            <a:cxnLst/>
            <a:rect r="r" b="b" t="t" l="l"/>
            <a:pathLst>
              <a:path h="8154415" w="6859902">
                <a:moveTo>
                  <a:pt x="0" y="0"/>
                </a:moveTo>
                <a:lnTo>
                  <a:pt x="6859902" y="0"/>
                </a:lnTo>
                <a:lnTo>
                  <a:pt x="6859902" y="8154415"/>
                </a:lnTo>
                <a:lnTo>
                  <a:pt x="0" y="8154415"/>
                </a:lnTo>
                <a:lnTo>
                  <a:pt x="0" y="0"/>
                </a:lnTo>
                <a:close/>
              </a:path>
            </a:pathLst>
          </a:custGeom>
          <a:blipFill>
            <a:blip r:embed="rId7"/>
            <a:stretch>
              <a:fillRect l="0" t="-161" r="-161" b="0"/>
            </a:stretch>
          </a:blipFill>
        </p:spPr>
      </p:sp>
      <p:sp>
        <p:nvSpPr>
          <p:cNvPr name="TextBox 13" id="13"/>
          <p:cNvSpPr txBox="true"/>
          <p:nvPr/>
        </p:nvSpPr>
        <p:spPr>
          <a:xfrm rot="0">
            <a:off x="0" y="2195041"/>
            <a:ext cx="11721804" cy="1566544"/>
          </a:xfrm>
          <a:prstGeom prst="rect">
            <a:avLst/>
          </a:prstGeom>
        </p:spPr>
        <p:txBody>
          <a:bodyPr anchor="t" rtlCol="false" tIns="0" lIns="0" bIns="0" rIns="0">
            <a:spAutoFit/>
          </a:bodyPr>
          <a:lstStyle/>
          <a:p>
            <a:pPr algn="ctr">
              <a:lnSpc>
                <a:spcPts val="12880"/>
              </a:lnSpc>
            </a:pPr>
            <a:r>
              <a:rPr lang="en-US" sz="9200" b="true">
                <a:solidFill>
                  <a:srgbClr val="064D6D"/>
                </a:solidFill>
                <a:latin typeface="Canva Sans Bold"/>
                <a:ea typeface="Canva Sans Bold"/>
                <a:cs typeface="Canva Sans Bold"/>
                <a:sym typeface="Canva Sans Bold"/>
              </a:rPr>
              <a:t>Research Problems</a:t>
            </a:r>
          </a:p>
        </p:txBody>
      </p:sp>
      <p:sp>
        <p:nvSpPr>
          <p:cNvPr name="TextBox 14" id="14"/>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IT21069772  |  Sangavi.G  |  R24-120</a:t>
            </a:r>
          </a:p>
        </p:txBody>
      </p:sp>
      <p:sp>
        <p:nvSpPr>
          <p:cNvPr name="TextBox 15" id="15"/>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6" id="16"/>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15</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0" y="-2617776"/>
            <a:ext cx="18288000" cy="5235553"/>
            <a:chOff x="0" y="0"/>
            <a:chExt cx="5135266" cy="1470142"/>
          </a:xfrm>
        </p:grpSpPr>
        <p:sp>
          <p:nvSpPr>
            <p:cNvPr name="Freeform 3" id="3"/>
            <p:cNvSpPr/>
            <p:nvPr/>
          </p:nvSpPr>
          <p:spPr>
            <a:xfrm flipH="false" flipV="false" rot="0">
              <a:off x="0" y="0"/>
              <a:ext cx="5135266" cy="1470142"/>
            </a:xfrm>
            <a:custGeom>
              <a:avLst/>
              <a:gdLst/>
              <a:ahLst/>
              <a:cxnLst/>
              <a:rect r="r" b="b" t="t" l="l"/>
              <a:pathLst>
                <a:path h="1470142" w="5135266">
                  <a:moveTo>
                    <a:pt x="0" y="0"/>
                  </a:moveTo>
                  <a:lnTo>
                    <a:pt x="5135266" y="0"/>
                  </a:lnTo>
                  <a:lnTo>
                    <a:pt x="5135266" y="1470142"/>
                  </a:lnTo>
                  <a:lnTo>
                    <a:pt x="0" y="1470142"/>
                  </a:lnTo>
                  <a:close/>
                </a:path>
              </a:pathLst>
            </a:custGeom>
            <a:solidFill>
              <a:srgbClr val="48BAC3"/>
            </a:solidFill>
          </p:spPr>
        </p:sp>
        <p:sp>
          <p:nvSpPr>
            <p:cNvPr name="TextBox 4" id="4"/>
            <p:cNvSpPr txBox="true"/>
            <p:nvPr/>
          </p:nvSpPr>
          <p:spPr>
            <a:xfrm>
              <a:off x="0" y="-38100"/>
              <a:ext cx="5135266" cy="150824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134798" y="409906"/>
            <a:ext cx="5522476" cy="1566544"/>
          </a:xfrm>
          <a:prstGeom prst="rect">
            <a:avLst/>
          </a:prstGeom>
        </p:spPr>
        <p:txBody>
          <a:bodyPr anchor="t" rtlCol="false" tIns="0" lIns="0" bIns="0" rIns="0">
            <a:spAutoFit/>
          </a:bodyPr>
          <a:lstStyle/>
          <a:p>
            <a:pPr algn="ctr">
              <a:lnSpc>
                <a:spcPts val="12880"/>
              </a:lnSpc>
            </a:pPr>
            <a:r>
              <a:rPr lang="en-US" sz="9200" b="true">
                <a:solidFill>
                  <a:srgbClr val="F7FDFE"/>
                </a:solidFill>
                <a:latin typeface="Canva Sans Bold"/>
                <a:ea typeface="Canva Sans Bold"/>
                <a:cs typeface="Canva Sans Bold"/>
                <a:sym typeface="Canva Sans Bold"/>
              </a:rPr>
              <a:t>Objective</a:t>
            </a:r>
          </a:p>
        </p:txBody>
      </p:sp>
      <p:sp>
        <p:nvSpPr>
          <p:cNvPr name="TextBox 6" id="6"/>
          <p:cNvSpPr txBox="true"/>
          <p:nvPr/>
        </p:nvSpPr>
        <p:spPr>
          <a:xfrm rot="0">
            <a:off x="2937056" y="3148698"/>
            <a:ext cx="15826940" cy="1478661"/>
          </a:xfrm>
          <a:prstGeom prst="rect">
            <a:avLst/>
          </a:prstGeom>
        </p:spPr>
        <p:txBody>
          <a:bodyPr anchor="t" rtlCol="false" tIns="0" lIns="0" bIns="0" rIns="0">
            <a:spAutoFit/>
          </a:bodyPr>
          <a:lstStyle/>
          <a:p>
            <a:pPr algn="l">
              <a:lnSpc>
                <a:spcPts val="6042"/>
              </a:lnSpc>
            </a:pPr>
            <a:r>
              <a:rPr lang="en-US" sz="3800" b="true">
                <a:solidFill>
                  <a:srgbClr val="000000"/>
                </a:solidFill>
                <a:latin typeface="Canva Sans Bold"/>
                <a:ea typeface="Canva Sans Bold"/>
                <a:cs typeface="Canva Sans Bold"/>
                <a:sym typeface="Canva Sans Bold"/>
              </a:rPr>
              <a:t>Providing a hand on solution, which is more reliable </a:t>
            </a:r>
          </a:p>
          <a:p>
            <a:pPr algn="l">
              <a:lnSpc>
                <a:spcPts val="6042"/>
              </a:lnSpc>
            </a:pPr>
            <a:r>
              <a:rPr lang="en-US" sz="3800" b="true">
                <a:solidFill>
                  <a:srgbClr val="000000"/>
                </a:solidFill>
                <a:latin typeface="Canva Sans Bold"/>
                <a:ea typeface="Canva Sans Bold"/>
                <a:cs typeface="Canva Sans Bold"/>
                <a:sym typeface="Canva Sans Bold"/>
              </a:rPr>
              <a:t>and easily accessed. </a:t>
            </a:r>
          </a:p>
        </p:txBody>
      </p:sp>
      <p:sp>
        <p:nvSpPr>
          <p:cNvPr name="Freeform 7" id="7"/>
          <p:cNvSpPr/>
          <p:nvPr/>
        </p:nvSpPr>
        <p:spPr>
          <a:xfrm flipH="false" flipV="false" rot="-10118253">
            <a:off x="1104960" y="368179"/>
            <a:ext cx="1907276" cy="1821449"/>
          </a:xfrm>
          <a:custGeom>
            <a:avLst/>
            <a:gdLst/>
            <a:ahLst/>
            <a:cxnLst/>
            <a:rect r="r" b="b" t="t" l="l"/>
            <a:pathLst>
              <a:path h="1821449" w="1907276">
                <a:moveTo>
                  <a:pt x="0" y="0"/>
                </a:moveTo>
                <a:lnTo>
                  <a:pt x="1907276" y="0"/>
                </a:lnTo>
                <a:lnTo>
                  <a:pt x="1907276" y="1821449"/>
                </a:lnTo>
                <a:lnTo>
                  <a:pt x="0" y="1821449"/>
                </a:lnTo>
                <a:lnTo>
                  <a:pt x="0" y="0"/>
                </a:lnTo>
                <a:close/>
              </a:path>
            </a:pathLst>
          </a:custGeom>
          <a:blipFill>
            <a:blip r:embed="rId2"/>
            <a:stretch>
              <a:fillRect l="0" t="0" r="0" b="0"/>
            </a:stretch>
          </a:blipFill>
        </p:spPr>
      </p:sp>
      <p:sp>
        <p:nvSpPr>
          <p:cNvPr name="Freeform 8" id="8"/>
          <p:cNvSpPr/>
          <p:nvPr/>
        </p:nvSpPr>
        <p:spPr>
          <a:xfrm flipH="false" flipV="false" rot="0">
            <a:off x="11837222" y="-1032533"/>
            <a:ext cx="4145672" cy="3871021"/>
          </a:xfrm>
          <a:custGeom>
            <a:avLst/>
            <a:gdLst/>
            <a:ahLst/>
            <a:cxnLst/>
            <a:rect r="r" b="b" t="t" l="l"/>
            <a:pathLst>
              <a:path h="3871021" w="4145672">
                <a:moveTo>
                  <a:pt x="0" y="0"/>
                </a:moveTo>
                <a:lnTo>
                  <a:pt x="4145672" y="0"/>
                </a:lnTo>
                <a:lnTo>
                  <a:pt x="4145672" y="3871021"/>
                </a:lnTo>
                <a:lnTo>
                  <a:pt x="0" y="3871021"/>
                </a:lnTo>
                <a:lnTo>
                  <a:pt x="0" y="0"/>
                </a:lnTo>
                <a:close/>
              </a:path>
            </a:pathLst>
          </a:custGeom>
          <a:blipFill>
            <a:blip r:embed="rId3"/>
            <a:stretch>
              <a:fillRect l="0" t="0" r="0" b="0"/>
            </a:stretch>
          </a:blipFill>
        </p:spPr>
      </p:sp>
      <p:sp>
        <p:nvSpPr>
          <p:cNvPr name="Freeform 9" id="9"/>
          <p:cNvSpPr/>
          <p:nvPr/>
        </p:nvSpPr>
        <p:spPr>
          <a:xfrm flipH="false" flipV="false" rot="0">
            <a:off x="9679604" y="-635909"/>
            <a:ext cx="2341844" cy="2236461"/>
          </a:xfrm>
          <a:custGeom>
            <a:avLst/>
            <a:gdLst/>
            <a:ahLst/>
            <a:cxnLst/>
            <a:rect r="r" b="b" t="t" l="l"/>
            <a:pathLst>
              <a:path h="2236461" w="2341844">
                <a:moveTo>
                  <a:pt x="0" y="0"/>
                </a:moveTo>
                <a:lnTo>
                  <a:pt x="2341844" y="0"/>
                </a:lnTo>
                <a:lnTo>
                  <a:pt x="2341844" y="2236461"/>
                </a:lnTo>
                <a:lnTo>
                  <a:pt x="0" y="2236461"/>
                </a:lnTo>
                <a:lnTo>
                  <a:pt x="0" y="0"/>
                </a:lnTo>
                <a:close/>
              </a:path>
            </a:pathLst>
          </a:custGeom>
          <a:blipFill>
            <a:blip r:embed="rId4"/>
            <a:stretch>
              <a:fillRect l="0" t="0" r="0" b="0"/>
            </a:stretch>
          </a:blipFill>
        </p:spPr>
      </p:sp>
      <p:sp>
        <p:nvSpPr>
          <p:cNvPr name="Freeform 10" id="10"/>
          <p:cNvSpPr/>
          <p:nvPr/>
        </p:nvSpPr>
        <p:spPr>
          <a:xfrm flipH="false" flipV="false" rot="0">
            <a:off x="15615521" y="482321"/>
            <a:ext cx="2522865" cy="2607612"/>
          </a:xfrm>
          <a:custGeom>
            <a:avLst/>
            <a:gdLst/>
            <a:ahLst/>
            <a:cxnLst/>
            <a:rect r="r" b="b" t="t" l="l"/>
            <a:pathLst>
              <a:path h="2607612" w="2522865">
                <a:moveTo>
                  <a:pt x="0" y="0"/>
                </a:moveTo>
                <a:lnTo>
                  <a:pt x="2522865" y="0"/>
                </a:lnTo>
                <a:lnTo>
                  <a:pt x="2522865" y="2607612"/>
                </a:lnTo>
                <a:lnTo>
                  <a:pt x="0" y="2607612"/>
                </a:lnTo>
                <a:lnTo>
                  <a:pt x="0" y="0"/>
                </a:lnTo>
                <a:close/>
              </a:path>
            </a:pathLst>
          </a:custGeom>
          <a:blipFill>
            <a:blip r:embed="rId5"/>
            <a:stretch>
              <a:fillRect l="0" t="0" r="0" b="0"/>
            </a:stretch>
          </a:blipFill>
        </p:spPr>
      </p:sp>
      <p:grpSp>
        <p:nvGrpSpPr>
          <p:cNvPr name="Group 11" id="11"/>
          <p:cNvGrpSpPr/>
          <p:nvPr/>
        </p:nvGrpSpPr>
        <p:grpSpPr>
          <a:xfrm rot="0">
            <a:off x="0" y="9468311"/>
            <a:ext cx="18109991" cy="828214"/>
            <a:chOff x="0" y="0"/>
            <a:chExt cx="24146654" cy="1104286"/>
          </a:xfrm>
        </p:grpSpPr>
        <p:sp>
          <p:nvSpPr>
            <p:cNvPr name="Freeform 12" id="12"/>
            <p:cNvSpPr/>
            <p:nvPr/>
          </p:nvSpPr>
          <p:spPr>
            <a:xfrm flipH="false" flipV="false" rot="0">
              <a:off x="0" y="0"/>
              <a:ext cx="19035157" cy="1104286"/>
            </a:xfrm>
            <a:custGeom>
              <a:avLst/>
              <a:gdLst/>
              <a:ahLst/>
              <a:cxnLst/>
              <a:rect r="r" b="b" t="t" l="l"/>
              <a:pathLst>
                <a:path h="1104286" w="19035157">
                  <a:moveTo>
                    <a:pt x="0" y="0"/>
                  </a:moveTo>
                  <a:lnTo>
                    <a:pt x="19035157" y="0"/>
                  </a:lnTo>
                  <a:lnTo>
                    <a:pt x="19035157" y="1104286"/>
                  </a:lnTo>
                  <a:lnTo>
                    <a:pt x="0" y="1104286"/>
                  </a:lnTo>
                  <a:lnTo>
                    <a:pt x="0" y="0"/>
                  </a:lnTo>
                  <a:close/>
                </a:path>
              </a:pathLst>
            </a:custGeom>
            <a:blipFill>
              <a:blip r:embed="rId6"/>
              <a:stretch>
                <a:fillRect l="-447" t="-2304" r="0" b="-2304"/>
              </a:stretch>
            </a:blipFill>
          </p:spPr>
        </p:sp>
        <p:sp>
          <p:nvSpPr>
            <p:cNvPr name="TextBox 13" id="13"/>
            <p:cNvSpPr txBox="true"/>
            <p:nvPr/>
          </p:nvSpPr>
          <p:spPr>
            <a:xfrm rot="0">
              <a:off x="16816534" y="510868"/>
              <a:ext cx="1728792" cy="386715"/>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4" id="14"/>
            <p:cNvSpPr txBox="true"/>
            <p:nvPr/>
          </p:nvSpPr>
          <p:spPr>
            <a:xfrm rot="0">
              <a:off x="23282258" y="457316"/>
              <a:ext cx="864396" cy="440267"/>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16</a:t>
              </a:r>
            </a:p>
          </p:txBody>
        </p:sp>
        <p:sp>
          <p:nvSpPr>
            <p:cNvPr name="TextBox 15" id="15"/>
            <p:cNvSpPr txBox="true"/>
            <p:nvPr/>
          </p:nvSpPr>
          <p:spPr>
            <a:xfrm rot="0">
              <a:off x="7139674" y="510868"/>
              <a:ext cx="6091458" cy="386715"/>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IT21069772  |  Sangavi.G  |  R24-120</a:t>
              </a:r>
            </a:p>
          </p:txBody>
        </p:sp>
      </p:grpSp>
      <p:grpSp>
        <p:nvGrpSpPr>
          <p:cNvPr name="Group 16" id="16"/>
          <p:cNvGrpSpPr/>
          <p:nvPr/>
        </p:nvGrpSpPr>
        <p:grpSpPr>
          <a:xfrm rot="0">
            <a:off x="2829843" y="5143500"/>
            <a:ext cx="9654861" cy="3800202"/>
            <a:chOff x="0" y="0"/>
            <a:chExt cx="12873149" cy="5066937"/>
          </a:xfrm>
        </p:grpSpPr>
        <p:sp>
          <p:nvSpPr>
            <p:cNvPr name="TextBox 17" id="17"/>
            <p:cNvSpPr txBox="true"/>
            <p:nvPr/>
          </p:nvSpPr>
          <p:spPr>
            <a:xfrm rot="0">
              <a:off x="0" y="-57150"/>
              <a:ext cx="12873149" cy="622723"/>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000000"/>
                  </a:solidFill>
                  <a:latin typeface="Canva Sans"/>
                  <a:ea typeface="Canva Sans"/>
                  <a:cs typeface="Canva Sans"/>
                  <a:sym typeface="Canva Sans"/>
                </a:rPr>
                <a:t>Diabetic detection with home captured neck images.</a:t>
              </a:r>
            </a:p>
          </p:txBody>
        </p:sp>
        <p:sp>
          <p:nvSpPr>
            <p:cNvPr name="TextBox 18" id="18"/>
            <p:cNvSpPr txBox="true"/>
            <p:nvPr/>
          </p:nvSpPr>
          <p:spPr>
            <a:xfrm rot="0">
              <a:off x="0" y="4444213"/>
              <a:ext cx="11086211" cy="622723"/>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000000"/>
                  </a:solidFill>
                  <a:latin typeface="Canva Sans"/>
                  <a:ea typeface="Canva Sans"/>
                  <a:cs typeface="Canva Sans"/>
                  <a:sym typeface="Canva Sans"/>
                </a:rPr>
                <a:t>Providing a model with higher accuracy rate.</a:t>
              </a:r>
            </a:p>
          </p:txBody>
        </p:sp>
        <p:sp>
          <p:nvSpPr>
            <p:cNvPr name="TextBox 19" id="19"/>
            <p:cNvSpPr txBox="true"/>
            <p:nvPr/>
          </p:nvSpPr>
          <p:spPr>
            <a:xfrm rot="0">
              <a:off x="0" y="3319840"/>
              <a:ext cx="6681526" cy="622723"/>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000000"/>
                  </a:solidFill>
                  <a:latin typeface="Canva Sans"/>
                  <a:ea typeface="Canva Sans"/>
                  <a:cs typeface="Canva Sans"/>
                  <a:sym typeface="Canva Sans"/>
                </a:rPr>
                <a:t>Detecting early in time.</a:t>
              </a:r>
            </a:p>
          </p:txBody>
        </p:sp>
        <p:sp>
          <p:nvSpPr>
            <p:cNvPr name="TextBox 20" id="20"/>
            <p:cNvSpPr txBox="true"/>
            <p:nvPr/>
          </p:nvSpPr>
          <p:spPr>
            <a:xfrm rot="0">
              <a:off x="0" y="1071093"/>
              <a:ext cx="10011705" cy="622723"/>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000000"/>
                  </a:solidFill>
                  <a:latin typeface="Canva Sans"/>
                  <a:ea typeface="Canva Sans"/>
                  <a:cs typeface="Canva Sans"/>
                  <a:sym typeface="Canva Sans"/>
                </a:rPr>
                <a:t>Easily accessed by anyone at any time.</a:t>
              </a:r>
            </a:p>
          </p:txBody>
        </p:sp>
        <p:sp>
          <p:nvSpPr>
            <p:cNvPr name="TextBox 21" id="21"/>
            <p:cNvSpPr txBox="true"/>
            <p:nvPr/>
          </p:nvSpPr>
          <p:spPr>
            <a:xfrm rot="0">
              <a:off x="0" y="2195466"/>
              <a:ext cx="8813803" cy="622723"/>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000000"/>
                  </a:solidFill>
                  <a:latin typeface="Canva Sans"/>
                  <a:ea typeface="Canva Sans"/>
                  <a:cs typeface="Canva Sans"/>
                  <a:sym typeface="Canva Sans"/>
                </a:rPr>
                <a:t>Increased time efficiency. </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258300"/>
          </a:xfrm>
          <a:custGeom>
            <a:avLst/>
            <a:gdLst/>
            <a:ahLst/>
            <a:cxnLst/>
            <a:rect r="r" b="b" t="t" l="l"/>
            <a:pathLst>
              <a:path h="9258300" w="18288000">
                <a:moveTo>
                  <a:pt x="0" y="0"/>
                </a:moveTo>
                <a:lnTo>
                  <a:pt x="18288000" y="0"/>
                </a:lnTo>
                <a:lnTo>
                  <a:pt x="18288000" y="9258300"/>
                </a:lnTo>
                <a:lnTo>
                  <a:pt x="0" y="9258300"/>
                </a:lnTo>
                <a:lnTo>
                  <a:pt x="0" y="0"/>
                </a:lnTo>
                <a:close/>
              </a:path>
            </a:pathLst>
          </a:custGeom>
          <a:blipFill>
            <a:blip r:embed="rId2">
              <a:alphaModFix amt="43000"/>
            </a:blip>
            <a:stretch>
              <a:fillRect l="0" t="-16720" r="0" b="-14966"/>
            </a:stretch>
          </a:blipFill>
        </p:spPr>
      </p:sp>
      <p:grpSp>
        <p:nvGrpSpPr>
          <p:cNvPr name="Group 3" id="3"/>
          <p:cNvGrpSpPr/>
          <p:nvPr/>
        </p:nvGrpSpPr>
        <p:grpSpPr>
          <a:xfrm rot="0">
            <a:off x="909597" y="1038225"/>
            <a:ext cx="14351415" cy="7276774"/>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7FDFE"/>
            </a:solidFill>
          </p:spPr>
        </p:sp>
        <p:sp>
          <p:nvSpPr>
            <p:cNvPr name="TextBox 5" id="5"/>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830932" y="3373714"/>
            <a:ext cx="12075838" cy="0"/>
          </a:xfrm>
          <a:prstGeom prst="line">
            <a:avLst/>
          </a:prstGeom>
          <a:ln cap="flat" w="38100">
            <a:solidFill>
              <a:srgbClr val="48BAC3"/>
            </a:solidFill>
            <a:prstDash val="solid"/>
            <a:headEnd type="none" len="sm" w="sm"/>
            <a:tailEnd type="none" len="sm" w="sm"/>
          </a:ln>
        </p:spPr>
      </p:sp>
      <p:grpSp>
        <p:nvGrpSpPr>
          <p:cNvPr name="Group 7" id="7"/>
          <p:cNvGrpSpPr/>
          <p:nvPr/>
        </p:nvGrpSpPr>
        <p:grpSpPr>
          <a:xfrm rot="0">
            <a:off x="1830932" y="3998709"/>
            <a:ext cx="7783873" cy="3399681"/>
            <a:chOff x="0" y="0"/>
            <a:chExt cx="2318512" cy="1012632"/>
          </a:xfrm>
        </p:grpSpPr>
        <p:sp>
          <p:nvSpPr>
            <p:cNvPr name="Freeform 8" id="8"/>
            <p:cNvSpPr/>
            <p:nvPr/>
          </p:nvSpPr>
          <p:spPr>
            <a:xfrm flipH="false" flipV="false" rot="0">
              <a:off x="0" y="0"/>
              <a:ext cx="2318512" cy="1012632"/>
            </a:xfrm>
            <a:custGeom>
              <a:avLst/>
              <a:gdLst/>
              <a:ahLst/>
              <a:cxnLst/>
              <a:rect r="r" b="b" t="t" l="l"/>
              <a:pathLst>
                <a:path h="1012632" w="2318512">
                  <a:moveTo>
                    <a:pt x="0" y="0"/>
                  </a:moveTo>
                  <a:lnTo>
                    <a:pt x="2318512" y="0"/>
                  </a:lnTo>
                  <a:lnTo>
                    <a:pt x="2318512" y="1012632"/>
                  </a:lnTo>
                  <a:lnTo>
                    <a:pt x="0" y="1012632"/>
                  </a:lnTo>
                  <a:close/>
                </a:path>
              </a:pathLst>
            </a:custGeom>
            <a:solidFill>
              <a:srgbClr val="000000">
                <a:alpha val="0"/>
              </a:srgbClr>
            </a:solidFill>
            <a:ln w="38100" cap="sq">
              <a:solidFill>
                <a:srgbClr val="48BAC3"/>
              </a:solidFill>
              <a:prstDash val="solid"/>
              <a:miter/>
            </a:ln>
          </p:spPr>
        </p:sp>
        <p:sp>
          <p:nvSpPr>
            <p:cNvPr name="TextBox 9" id="9"/>
            <p:cNvSpPr txBox="true"/>
            <p:nvPr/>
          </p:nvSpPr>
          <p:spPr>
            <a:xfrm>
              <a:off x="0" y="-38100"/>
              <a:ext cx="2318512" cy="1050732"/>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0390645" y="1880739"/>
            <a:ext cx="4202908" cy="5938891"/>
          </a:xfrm>
          <a:custGeom>
            <a:avLst/>
            <a:gdLst/>
            <a:ahLst/>
            <a:cxnLst/>
            <a:rect r="r" b="b" t="t" l="l"/>
            <a:pathLst>
              <a:path h="5938891" w="4202908">
                <a:moveTo>
                  <a:pt x="0" y="0"/>
                </a:moveTo>
                <a:lnTo>
                  <a:pt x="4202908" y="0"/>
                </a:lnTo>
                <a:lnTo>
                  <a:pt x="4202908" y="5938891"/>
                </a:lnTo>
                <a:lnTo>
                  <a:pt x="0" y="5938891"/>
                </a:lnTo>
                <a:lnTo>
                  <a:pt x="0" y="0"/>
                </a:lnTo>
                <a:close/>
              </a:path>
            </a:pathLst>
          </a:custGeom>
          <a:blipFill>
            <a:blip r:embed="rId3"/>
            <a:stretch>
              <a:fillRect l="0" t="0" r="0" b="0"/>
            </a:stretch>
          </a:blipFill>
        </p:spPr>
      </p:sp>
      <p:sp>
        <p:nvSpPr>
          <p:cNvPr name="TextBox 11" id="11"/>
          <p:cNvSpPr txBox="true"/>
          <p:nvPr/>
        </p:nvSpPr>
        <p:spPr>
          <a:xfrm rot="0">
            <a:off x="1830932" y="2137914"/>
            <a:ext cx="7313068" cy="833628"/>
          </a:xfrm>
          <a:prstGeom prst="rect">
            <a:avLst/>
          </a:prstGeom>
        </p:spPr>
        <p:txBody>
          <a:bodyPr anchor="t" rtlCol="false" tIns="0" lIns="0" bIns="0" rIns="0">
            <a:spAutoFit/>
          </a:bodyPr>
          <a:lstStyle/>
          <a:p>
            <a:pPr algn="l">
              <a:lnSpc>
                <a:spcPts val="5976"/>
              </a:lnSpc>
            </a:pPr>
            <a:r>
              <a:rPr lang="en-US" sz="7200" b="true">
                <a:solidFill>
                  <a:srgbClr val="064D6D"/>
                </a:solidFill>
                <a:latin typeface="Canva Sans Bold"/>
                <a:ea typeface="Canva Sans Bold"/>
                <a:cs typeface="Canva Sans Bold"/>
                <a:sym typeface="Canva Sans Bold"/>
              </a:rPr>
              <a:t>METHODOLOGY</a:t>
            </a:r>
          </a:p>
        </p:txBody>
      </p:sp>
      <p:sp>
        <p:nvSpPr>
          <p:cNvPr name="TextBox 12" id="12"/>
          <p:cNvSpPr txBox="true"/>
          <p:nvPr/>
        </p:nvSpPr>
        <p:spPr>
          <a:xfrm rot="0">
            <a:off x="2155433" y="4762337"/>
            <a:ext cx="3156895" cy="348218"/>
          </a:xfrm>
          <a:prstGeom prst="rect">
            <a:avLst/>
          </a:prstGeom>
        </p:spPr>
        <p:txBody>
          <a:bodyPr anchor="t" rtlCol="false" tIns="0" lIns="0" bIns="0" rIns="0">
            <a:spAutoFit/>
          </a:bodyPr>
          <a:lstStyle/>
          <a:p>
            <a:pPr algn="l" marL="572708" indent="-286354" lvl="1">
              <a:lnSpc>
                <a:spcPts val="2652"/>
              </a:lnSpc>
              <a:buFont typeface="Arial"/>
              <a:buChar char="•"/>
            </a:pPr>
            <a:r>
              <a:rPr lang="en-US" sz="2652">
                <a:solidFill>
                  <a:srgbClr val="2D3541"/>
                </a:solidFill>
                <a:latin typeface="Proxima Nova"/>
                <a:ea typeface="Proxima Nova"/>
                <a:cs typeface="Proxima Nova"/>
                <a:sym typeface="Proxima Nova"/>
              </a:rPr>
              <a:t>System Diagram</a:t>
            </a:r>
          </a:p>
        </p:txBody>
      </p:sp>
      <p:sp>
        <p:nvSpPr>
          <p:cNvPr name="TextBox 13" id="13"/>
          <p:cNvSpPr txBox="true"/>
          <p:nvPr/>
        </p:nvSpPr>
        <p:spPr>
          <a:xfrm rot="0">
            <a:off x="2155433" y="6171217"/>
            <a:ext cx="3920850" cy="348218"/>
          </a:xfrm>
          <a:prstGeom prst="rect">
            <a:avLst/>
          </a:prstGeom>
        </p:spPr>
        <p:txBody>
          <a:bodyPr anchor="t" rtlCol="false" tIns="0" lIns="0" bIns="0" rIns="0">
            <a:spAutoFit/>
          </a:bodyPr>
          <a:lstStyle/>
          <a:p>
            <a:pPr algn="l" marL="572708" indent="-286354" lvl="1">
              <a:lnSpc>
                <a:spcPts val="2652"/>
              </a:lnSpc>
              <a:buFont typeface="Arial"/>
              <a:buChar char="•"/>
            </a:pPr>
            <a:r>
              <a:rPr lang="en-US" sz="2652">
                <a:solidFill>
                  <a:srgbClr val="2D3541"/>
                </a:solidFill>
                <a:latin typeface="Proxima Nova"/>
                <a:ea typeface="Proxima Nova"/>
                <a:cs typeface="Proxima Nova"/>
                <a:sym typeface="Proxima Nova"/>
              </a:rPr>
              <a:t>Completion of Project</a:t>
            </a:r>
          </a:p>
        </p:txBody>
      </p:sp>
      <p:sp>
        <p:nvSpPr>
          <p:cNvPr name="TextBox 14" id="14"/>
          <p:cNvSpPr txBox="true"/>
          <p:nvPr/>
        </p:nvSpPr>
        <p:spPr>
          <a:xfrm rot="0">
            <a:off x="2155433" y="5466777"/>
            <a:ext cx="4091704" cy="348218"/>
          </a:xfrm>
          <a:prstGeom prst="rect">
            <a:avLst/>
          </a:prstGeom>
        </p:spPr>
        <p:txBody>
          <a:bodyPr anchor="t" rtlCol="false" tIns="0" lIns="0" bIns="0" rIns="0">
            <a:spAutoFit/>
          </a:bodyPr>
          <a:lstStyle/>
          <a:p>
            <a:pPr algn="l" marL="572708" indent="-286354" lvl="1">
              <a:lnSpc>
                <a:spcPts val="2652"/>
              </a:lnSpc>
              <a:buFont typeface="Arial"/>
              <a:buChar char="•"/>
            </a:pPr>
            <a:r>
              <a:rPr lang="en-US" sz="2652">
                <a:solidFill>
                  <a:srgbClr val="2D3541"/>
                </a:solidFill>
                <a:latin typeface="Proxima Nova"/>
                <a:ea typeface="Proxima Nova"/>
                <a:cs typeface="Proxima Nova"/>
                <a:sym typeface="Proxima Nova"/>
              </a:rPr>
              <a:t>Tools &amp; Technology </a:t>
            </a:r>
          </a:p>
        </p:txBody>
      </p:sp>
      <p:grpSp>
        <p:nvGrpSpPr>
          <p:cNvPr name="Group 15" id="15"/>
          <p:cNvGrpSpPr/>
          <p:nvPr/>
        </p:nvGrpSpPr>
        <p:grpSpPr>
          <a:xfrm rot="0">
            <a:off x="0" y="9468311"/>
            <a:ext cx="18109991" cy="828214"/>
            <a:chOff x="0" y="0"/>
            <a:chExt cx="24146654" cy="1104286"/>
          </a:xfrm>
        </p:grpSpPr>
        <p:sp>
          <p:nvSpPr>
            <p:cNvPr name="Freeform 16" id="16"/>
            <p:cNvSpPr/>
            <p:nvPr/>
          </p:nvSpPr>
          <p:spPr>
            <a:xfrm flipH="false" flipV="false" rot="0">
              <a:off x="0" y="0"/>
              <a:ext cx="19035157" cy="1104286"/>
            </a:xfrm>
            <a:custGeom>
              <a:avLst/>
              <a:gdLst/>
              <a:ahLst/>
              <a:cxnLst/>
              <a:rect r="r" b="b" t="t" l="l"/>
              <a:pathLst>
                <a:path h="1104286" w="19035157">
                  <a:moveTo>
                    <a:pt x="0" y="0"/>
                  </a:moveTo>
                  <a:lnTo>
                    <a:pt x="19035157" y="0"/>
                  </a:lnTo>
                  <a:lnTo>
                    <a:pt x="19035157" y="1104286"/>
                  </a:lnTo>
                  <a:lnTo>
                    <a:pt x="0" y="1104286"/>
                  </a:lnTo>
                  <a:lnTo>
                    <a:pt x="0" y="0"/>
                  </a:lnTo>
                  <a:close/>
                </a:path>
              </a:pathLst>
            </a:custGeom>
            <a:blipFill>
              <a:blip r:embed="rId4"/>
              <a:stretch>
                <a:fillRect l="-447" t="-2304" r="0" b="-2304"/>
              </a:stretch>
            </a:blipFill>
          </p:spPr>
        </p:sp>
        <p:sp>
          <p:nvSpPr>
            <p:cNvPr name="TextBox 17" id="17"/>
            <p:cNvSpPr txBox="true"/>
            <p:nvPr/>
          </p:nvSpPr>
          <p:spPr>
            <a:xfrm rot="0">
              <a:off x="16816534" y="510868"/>
              <a:ext cx="1728792" cy="386715"/>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8" id="18"/>
            <p:cNvSpPr txBox="true"/>
            <p:nvPr/>
          </p:nvSpPr>
          <p:spPr>
            <a:xfrm rot="0">
              <a:off x="23282258" y="457316"/>
              <a:ext cx="864396" cy="440267"/>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18</a:t>
              </a:r>
            </a:p>
          </p:txBody>
        </p:sp>
        <p:sp>
          <p:nvSpPr>
            <p:cNvPr name="TextBox 19" id="19"/>
            <p:cNvSpPr txBox="true"/>
            <p:nvPr/>
          </p:nvSpPr>
          <p:spPr>
            <a:xfrm rot="0">
              <a:off x="7139674" y="510868"/>
              <a:ext cx="6091458" cy="386715"/>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IT21069772  |  Sangavi.G  |  R24-120</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2662005" y="5596437"/>
            <a:ext cx="12566075" cy="2806547"/>
            <a:chOff x="0" y="0"/>
            <a:chExt cx="16754766" cy="3742062"/>
          </a:xfrm>
        </p:grpSpPr>
        <p:sp>
          <p:nvSpPr>
            <p:cNvPr name="TextBox 3" id="3"/>
            <p:cNvSpPr txBox="true"/>
            <p:nvPr/>
          </p:nvSpPr>
          <p:spPr>
            <a:xfrm rot="0">
              <a:off x="0" y="2795399"/>
              <a:ext cx="3408545" cy="449792"/>
            </a:xfrm>
            <a:prstGeom prst="rect">
              <a:avLst/>
            </a:prstGeom>
          </p:spPr>
          <p:txBody>
            <a:bodyPr anchor="t" rtlCol="false" tIns="0" lIns="0" bIns="0" rIns="0">
              <a:spAutoFit/>
            </a:bodyPr>
            <a:lstStyle/>
            <a:p>
              <a:pPr algn="l">
                <a:lnSpc>
                  <a:spcPts val="2800"/>
                </a:lnSpc>
              </a:pPr>
              <a:r>
                <a:rPr lang="en-US" sz="2000" b="true">
                  <a:solidFill>
                    <a:srgbClr val="F7FDFE"/>
                  </a:solidFill>
                  <a:latin typeface="Canva Sans Bold"/>
                  <a:ea typeface="Canva Sans Bold"/>
                  <a:cs typeface="Canva Sans Bold"/>
                  <a:sym typeface="Canva Sans Bold"/>
                </a:rPr>
                <a:t>Image Input</a:t>
              </a:r>
            </a:p>
          </p:txBody>
        </p:sp>
        <p:sp>
          <p:nvSpPr>
            <p:cNvPr name="Freeform 4" id="4"/>
            <p:cNvSpPr/>
            <p:nvPr/>
          </p:nvSpPr>
          <p:spPr>
            <a:xfrm flipH="false" flipV="false" rot="0">
              <a:off x="601869" y="955650"/>
              <a:ext cx="1515999" cy="1515999"/>
            </a:xfrm>
            <a:custGeom>
              <a:avLst/>
              <a:gdLst/>
              <a:ahLst/>
              <a:cxnLst/>
              <a:rect r="r" b="b" t="t" l="l"/>
              <a:pathLst>
                <a:path h="1515999" w="1515999">
                  <a:moveTo>
                    <a:pt x="0" y="0"/>
                  </a:moveTo>
                  <a:lnTo>
                    <a:pt x="1515999" y="0"/>
                  </a:lnTo>
                  <a:lnTo>
                    <a:pt x="1515999" y="1515999"/>
                  </a:lnTo>
                  <a:lnTo>
                    <a:pt x="0" y="15159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4703117" y="1036126"/>
              <a:ext cx="3357992" cy="1639654"/>
              <a:chOff x="0" y="0"/>
              <a:chExt cx="812800" cy="396877"/>
            </a:xfrm>
          </p:grpSpPr>
          <p:sp>
            <p:nvSpPr>
              <p:cNvPr name="Freeform 6" id="6"/>
              <p:cNvSpPr/>
              <p:nvPr/>
            </p:nvSpPr>
            <p:spPr>
              <a:xfrm flipH="false" flipV="false" rot="0">
                <a:off x="0" y="0"/>
                <a:ext cx="812800" cy="396877"/>
              </a:xfrm>
              <a:custGeom>
                <a:avLst/>
                <a:gdLst/>
                <a:ahLst/>
                <a:cxnLst/>
                <a:rect r="r" b="b" t="t" l="l"/>
                <a:pathLst>
                  <a:path h="396877" w="812800">
                    <a:moveTo>
                      <a:pt x="0" y="0"/>
                    </a:moveTo>
                    <a:lnTo>
                      <a:pt x="812800" y="0"/>
                    </a:lnTo>
                    <a:lnTo>
                      <a:pt x="812800" y="396877"/>
                    </a:lnTo>
                    <a:lnTo>
                      <a:pt x="0" y="396877"/>
                    </a:lnTo>
                    <a:close/>
                  </a:path>
                </a:pathLst>
              </a:custGeom>
              <a:solidFill>
                <a:srgbClr val="004AAD"/>
              </a:solidFill>
            </p:spPr>
          </p:sp>
          <p:sp>
            <p:nvSpPr>
              <p:cNvPr name="TextBox 7" id="7"/>
              <p:cNvSpPr txBox="true"/>
              <p:nvPr/>
            </p:nvSpPr>
            <p:spPr>
              <a:xfrm>
                <a:off x="0" y="-28575"/>
                <a:ext cx="812800" cy="425452"/>
              </a:xfrm>
              <a:prstGeom prst="rect">
                <a:avLst/>
              </a:prstGeom>
            </p:spPr>
            <p:txBody>
              <a:bodyPr anchor="ctr" rtlCol="false" tIns="41457" lIns="41457" bIns="41457" rIns="41457"/>
              <a:lstStyle/>
              <a:p>
                <a:pPr algn="ctr">
                  <a:lnSpc>
                    <a:spcPts val="2520"/>
                  </a:lnSpc>
                </a:pPr>
                <a:r>
                  <a:rPr lang="en-US" sz="1800" b="true">
                    <a:solidFill>
                      <a:srgbClr val="FFFFFF"/>
                    </a:solidFill>
                    <a:latin typeface="Canva Sans Bold"/>
                    <a:ea typeface="Canva Sans Bold"/>
                    <a:cs typeface="Canva Sans Bold"/>
                    <a:sym typeface="Canva Sans Bold"/>
                  </a:rPr>
                  <a:t>Pre-processed object detection model</a:t>
                </a:r>
              </a:p>
              <a:p>
                <a:pPr algn="ctr">
                  <a:lnSpc>
                    <a:spcPts val="2520"/>
                  </a:lnSpc>
                </a:pPr>
                <a:r>
                  <a:rPr lang="en-US" b="true" sz="1800">
                    <a:solidFill>
                      <a:srgbClr val="FFFFFF"/>
                    </a:solidFill>
                    <a:latin typeface="Canva Sans Bold"/>
                    <a:ea typeface="Canva Sans Bold"/>
                    <a:cs typeface="Canva Sans Bold"/>
                    <a:sym typeface="Canva Sans Bold"/>
                  </a:rPr>
                  <a:t>(Yolo v8)</a:t>
                </a:r>
              </a:p>
            </p:txBody>
          </p:sp>
        </p:grpSp>
        <p:grpSp>
          <p:nvGrpSpPr>
            <p:cNvPr name="Group 8" id="8"/>
            <p:cNvGrpSpPr/>
            <p:nvPr/>
          </p:nvGrpSpPr>
          <p:grpSpPr>
            <a:xfrm rot="0">
              <a:off x="9653758" y="1446040"/>
              <a:ext cx="3357992" cy="819827"/>
              <a:chOff x="0" y="0"/>
              <a:chExt cx="812800" cy="198439"/>
            </a:xfrm>
          </p:grpSpPr>
          <p:sp>
            <p:nvSpPr>
              <p:cNvPr name="Freeform 9" id="9"/>
              <p:cNvSpPr/>
              <p:nvPr/>
            </p:nvSpPr>
            <p:spPr>
              <a:xfrm flipH="false" flipV="false" rot="0">
                <a:off x="0" y="0"/>
                <a:ext cx="812800" cy="198439"/>
              </a:xfrm>
              <a:custGeom>
                <a:avLst/>
                <a:gdLst/>
                <a:ahLst/>
                <a:cxnLst/>
                <a:rect r="r" b="b" t="t" l="l"/>
                <a:pathLst>
                  <a:path h="198439" w="812800">
                    <a:moveTo>
                      <a:pt x="0" y="0"/>
                    </a:moveTo>
                    <a:lnTo>
                      <a:pt x="812800" y="0"/>
                    </a:lnTo>
                    <a:lnTo>
                      <a:pt x="812800" y="198439"/>
                    </a:lnTo>
                    <a:lnTo>
                      <a:pt x="0" y="198439"/>
                    </a:lnTo>
                    <a:close/>
                  </a:path>
                </a:pathLst>
              </a:custGeom>
              <a:solidFill>
                <a:srgbClr val="004AAD"/>
              </a:solidFill>
            </p:spPr>
          </p:sp>
          <p:sp>
            <p:nvSpPr>
              <p:cNvPr name="TextBox 10" id="10"/>
              <p:cNvSpPr txBox="true"/>
              <p:nvPr/>
            </p:nvSpPr>
            <p:spPr>
              <a:xfrm>
                <a:off x="0" y="-28575"/>
                <a:ext cx="812800" cy="227014"/>
              </a:xfrm>
              <a:prstGeom prst="rect">
                <a:avLst/>
              </a:prstGeom>
            </p:spPr>
            <p:txBody>
              <a:bodyPr anchor="ctr" rtlCol="false" tIns="41457" lIns="41457" bIns="41457" rIns="41457"/>
              <a:lstStyle/>
              <a:p>
                <a:pPr algn="ctr">
                  <a:lnSpc>
                    <a:spcPts val="2520"/>
                  </a:lnSpc>
                </a:pPr>
                <a:r>
                  <a:rPr lang="en-US" b="true" sz="1800">
                    <a:solidFill>
                      <a:srgbClr val="FFFFFF"/>
                    </a:solidFill>
                    <a:latin typeface="Canva Sans Bold"/>
                    <a:ea typeface="Canva Sans Bold"/>
                    <a:cs typeface="Canva Sans Bold"/>
                    <a:sym typeface="Canva Sans Bold"/>
                  </a:rPr>
                  <a:t>Detection</a:t>
                </a:r>
              </a:p>
            </p:txBody>
          </p:sp>
        </p:grpSp>
        <p:grpSp>
          <p:nvGrpSpPr>
            <p:cNvPr name="Group 11" id="11"/>
            <p:cNvGrpSpPr/>
            <p:nvPr/>
          </p:nvGrpSpPr>
          <p:grpSpPr>
            <a:xfrm rot="0">
              <a:off x="13396774" y="0"/>
              <a:ext cx="3357992" cy="819827"/>
              <a:chOff x="0" y="0"/>
              <a:chExt cx="812800" cy="198439"/>
            </a:xfrm>
          </p:grpSpPr>
          <p:sp>
            <p:nvSpPr>
              <p:cNvPr name="Freeform 12" id="12"/>
              <p:cNvSpPr/>
              <p:nvPr/>
            </p:nvSpPr>
            <p:spPr>
              <a:xfrm flipH="false" flipV="false" rot="0">
                <a:off x="0" y="0"/>
                <a:ext cx="812800" cy="198439"/>
              </a:xfrm>
              <a:custGeom>
                <a:avLst/>
                <a:gdLst/>
                <a:ahLst/>
                <a:cxnLst/>
                <a:rect r="r" b="b" t="t" l="l"/>
                <a:pathLst>
                  <a:path h="198439" w="812800">
                    <a:moveTo>
                      <a:pt x="0" y="0"/>
                    </a:moveTo>
                    <a:lnTo>
                      <a:pt x="812800" y="0"/>
                    </a:lnTo>
                    <a:lnTo>
                      <a:pt x="812800" y="198439"/>
                    </a:lnTo>
                    <a:lnTo>
                      <a:pt x="0" y="198439"/>
                    </a:lnTo>
                    <a:close/>
                  </a:path>
                </a:pathLst>
              </a:custGeom>
              <a:solidFill>
                <a:srgbClr val="004AAD"/>
              </a:solidFill>
            </p:spPr>
          </p:sp>
          <p:sp>
            <p:nvSpPr>
              <p:cNvPr name="TextBox 13" id="13"/>
              <p:cNvSpPr txBox="true"/>
              <p:nvPr/>
            </p:nvSpPr>
            <p:spPr>
              <a:xfrm>
                <a:off x="0" y="-28575"/>
                <a:ext cx="812800" cy="227014"/>
              </a:xfrm>
              <a:prstGeom prst="rect">
                <a:avLst/>
              </a:prstGeom>
            </p:spPr>
            <p:txBody>
              <a:bodyPr anchor="ctr" rtlCol="false" tIns="41457" lIns="41457" bIns="41457" rIns="41457"/>
              <a:lstStyle/>
              <a:p>
                <a:pPr algn="ctr">
                  <a:lnSpc>
                    <a:spcPts val="2520"/>
                  </a:lnSpc>
                </a:pPr>
                <a:r>
                  <a:rPr lang="en-US" b="true" sz="1800">
                    <a:solidFill>
                      <a:srgbClr val="FFFFFF"/>
                    </a:solidFill>
                    <a:latin typeface="Canva Sans Bold"/>
                    <a:ea typeface="Canva Sans Bold"/>
                    <a:cs typeface="Canva Sans Bold"/>
                    <a:sym typeface="Canva Sans Bold"/>
                  </a:rPr>
                  <a:t>Detected</a:t>
                </a:r>
              </a:p>
            </p:txBody>
          </p:sp>
        </p:grpSp>
        <p:grpSp>
          <p:nvGrpSpPr>
            <p:cNvPr name="Group 14" id="14"/>
            <p:cNvGrpSpPr/>
            <p:nvPr/>
          </p:nvGrpSpPr>
          <p:grpSpPr>
            <a:xfrm rot="0">
              <a:off x="13396774" y="2922235"/>
              <a:ext cx="3357992" cy="819827"/>
              <a:chOff x="0" y="0"/>
              <a:chExt cx="812800" cy="198439"/>
            </a:xfrm>
          </p:grpSpPr>
          <p:sp>
            <p:nvSpPr>
              <p:cNvPr name="Freeform 15" id="15"/>
              <p:cNvSpPr/>
              <p:nvPr/>
            </p:nvSpPr>
            <p:spPr>
              <a:xfrm flipH="false" flipV="false" rot="0">
                <a:off x="0" y="0"/>
                <a:ext cx="812800" cy="198439"/>
              </a:xfrm>
              <a:custGeom>
                <a:avLst/>
                <a:gdLst/>
                <a:ahLst/>
                <a:cxnLst/>
                <a:rect r="r" b="b" t="t" l="l"/>
                <a:pathLst>
                  <a:path h="198439" w="812800">
                    <a:moveTo>
                      <a:pt x="0" y="0"/>
                    </a:moveTo>
                    <a:lnTo>
                      <a:pt x="812800" y="0"/>
                    </a:lnTo>
                    <a:lnTo>
                      <a:pt x="812800" y="198439"/>
                    </a:lnTo>
                    <a:lnTo>
                      <a:pt x="0" y="198439"/>
                    </a:lnTo>
                    <a:close/>
                  </a:path>
                </a:pathLst>
              </a:custGeom>
              <a:solidFill>
                <a:srgbClr val="004AAD"/>
              </a:solidFill>
            </p:spPr>
          </p:sp>
          <p:sp>
            <p:nvSpPr>
              <p:cNvPr name="TextBox 16" id="16"/>
              <p:cNvSpPr txBox="true"/>
              <p:nvPr/>
            </p:nvSpPr>
            <p:spPr>
              <a:xfrm>
                <a:off x="0" y="-28575"/>
                <a:ext cx="812800" cy="227014"/>
              </a:xfrm>
              <a:prstGeom prst="rect">
                <a:avLst/>
              </a:prstGeom>
            </p:spPr>
            <p:txBody>
              <a:bodyPr anchor="ctr" rtlCol="false" tIns="41457" lIns="41457" bIns="41457" rIns="41457"/>
              <a:lstStyle/>
              <a:p>
                <a:pPr algn="ctr">
                  <a:lnSpc>
                    <a:spcPts val="2520"/>
                  </a:lnSpc>
                </a:pPr>
                <a:r>
                  <a:rPr lang="en-US" b="true" sz="1800">
                    <a:solidFill>
                      <a:srgbClr val="FFFFFF"/>
                    </a:solidFill>
                    <a:latin typeface="Canva Sans Bold"/>
                    <a:ea typeface="Canva Sans Bold"/>
                    <a:cs typeface="Canva Sans Bold"/>
                    <a:sym typeface="Canva Sans Bold"/>
                  </a:rPr>
                  <a:t>Not</a:t>
                </a:r>
              </a:p>
            </p:txBody>
          </p:sp>
        </p:grpSp>
        <p:sp>
          <p:nvSpPr>
            <p:cNvPr name="AutoShape 17" id="17"/>
            <p:cNvSpPr/>
            <p:nvPr/>
          </p:nvSpPr>
          <p:spPr>
            <a:xfrm>
              <a:off x="2750685" y="1855953"/>
              <a:ext cx="1320217" cy="0"/>
            </a:xfrm>
            <a:prstGeom prst="line">
              <a:avLst/>
            </a:prstGeom>
            <a:ln cap="flat" w="38100">
              <a:solidFill>
                <a:srgbClr val="203F4C"/>
              </a:solidFill>
              <a:prstDash val="solid"/>
              <a:headEnd type="none" len="sm" w="sm"/>
              <a:tailEnd type="arrow" len="sm" w="med"/>
            </a:ln>
          </p:spPr>
        </p:sp>
        <p:sp>
          <p:nvSpPr>
            <p:cNvPr name="AutoShape 18" id="18"/>
            <p:cNvSpPr/>
            <p:nvPr/>
          </p:nvSpPr>
          <p:spPr>
            <a:xfrm>
              <a:off x="8194950" y="1835225"/>
              <a:ext cx="1320217" cy="0"/>
            </a:xfrm>
            <a:prstGeom prst="line">
              <a:avLst/>
            </a:prstGeom>
            <a:ln cap="flat" w="38100">
              <a:solidFill>
                <a:srgbClr val="203F4C"/>
              </a:solidFill>
              <a:prstDash val="solid"/>
              <a:headEnd type="none" len="sm" w="sm"/>
              <a:tailEnd type="arrow" len="sm" w="med"/>
            </a:ln>
          </p:spPr>
        </p:sp>
        <p:sp>
          <p:nvSpPr>
            <p:cNvPr name="AutoShape 19" id="19"/>
            <p:cNvSpPr/>
            <p:nvPr/>
          </p:nvSpPr>
          <p:spPr>
            <a:xfrm flipV="true">
              <a:off x="11332754" y="409913"/>
              <a:ext cx="1678996" cy="646941"/>
            </a:xfrm>
            <a:prstGeom prst="line">
              <a:avLst/>
            </a:prstGeom>
            <a:ln cap="flat" w="38100">
              <a:solidFill>
                <a:srgbClr val="203F4C"/>
              </a:solidFill>
              <a:prstDash val="solid"/>
              <a:headEnd type="none" len="sm" w="sm"/>
              <a:tailEnd type="arrow" len="sm" w="med"/>
            </a:ln>
          </p:spPr>
        </p:sp>
        <p:sp>
          <p:nvSpPr>
            <p:cNvPr name="AutoShape 20" id="20"/>
            <p:cNvSpPr/>
            <p:nvPr/>
          </p:nvSpPr>
          <p:spPr>
            <a:xfrm>
              <a:off x="11353483" y="2777628"/>
              <a:ext cx="1658268" cy="554521"/>
            </a:xfrm>
            <a:prstGeom prst="line">
              <a:avLst/>
            </a:prstGeom>
            <a:ln cap="flat" w="38100">
              <a:solidFill>
                <a:srgbClr val="203F4C"/>
              </a:solidFill>
              <a:prstDash val="solid"/>
              <a:headEnd type="none" len="sm" w="sm"/>
              <a:tailEnd type="arrow" len="sm" w="med"/>
            </a:ln>
          </p:spPr>
        </p:sp>
      </p:grpSp>
      <p:grpSp>
        <p:nvGrpSpPr>
          <p:cNvPr name="Group 21" id="21"/>
          <p:cNvGrpSpPr/>
          <p:nvPr/>
        </p:nvGrpSpPr>
        <p:grpSpPr>
          <a:xfrm rot="0">
            <a:off x="9190261" y="5222044"/>
            <a:ext cx="6757108" cy="3672196"/>
            <a:chOff x="0" y="0"/>
            <a:chExt cx="1779650" cy="967163"/>
          </a:xfrm>
        </p:grpSpPr>
        <p:sp>
          <p:nvSpPr>
            <p:cNvPr name="Freeform 22" id="22"/>
            <p:cNvSpPr/>
            <p:nvPr/>
          </p:nvSpPr>
          <p:spPr>
            <a:xfrm flipH="false" flipV="false" rot="0">
              <a:off x="0" y="0"/>
              <a:ext cx="1779650" cy="967163"/>
            </a:xfrm>
            <a:custGeom>
              <a:avLst/>
              <a:gdLst/>
              <a:ahLst/>
              <a:cxnLst/>
              <a:rect r="r" b="b" t="t" l="l"/>
              <a:pathLst>
                <a:path h="967163" w="1779650">
                  <a:moveTo>
                    <a:pt x="58433" y="0"/>
                  </a:moveTo>
                  <a:lnTo>
                    <a:pt x="1721217" y="0"/>
                  </a:lnTo>
                  <a:cubicBezTo>
                    <a:pt x="1753489" y="0"/>
                    <a:pt x="1779650" y="26161"/>
                    <a:pt x="1779650" y="58433"/>
                  </a:cubicBezTo>
                  <a:lnTo>
                    <a:pt x="1779650" y="908730"/>
                  </a:lnTo>
                  <a:cubicBezTo>
                    <a:pt x="1779650" y="924227"/>
                    <a:pt x="1773494" y="939090"/>
                    <a:pt x="1762535" y="950048"/>
                  </a:cubicBezTo>
                  <a:cubicBezTo>
                    <a:pt x="1751577" y="961006"/>
                    <a:pt x="1736714" y="967163"/>
                    <a:pt x="1721217" y="967163"/>
                  </a:cubicBezTo>
                  <a:lnTo>
                    <a:pt x="58433" y="967163"/>
                  </a:lnTo>
                  <a:cubicBezTo>
                    <a:pt x="26161" y="967163"/>
                    <a:pt x="0" y="941001"/>
                    <a:pt x="0" y="908730"/>
                  </a:cubicBezTo>
                  <a:lnTo>
                    <a:pt x="0" y="58433"/>
                  </a:lnTo>
                  <a:cubicBezTo>
                    <a:pt x="0" y="26161"/>
                    <a:pt x="26161" y="0"/>
                    <a:pt x="58433" y="0"/>
                  </a:cubicBezTo>
                  <a:close/>
                </a:path>
              </a:pathLst>
            </a:custGeom>
            <a:solidFill>
              <a:srgbClr val="000000">
                <a:alpha val="0"/>
              </a:srgbClr>
            </a:solidFill>
            <a:ln w="38100" cap="rnd">
              <a:solidFill>
                <a:srgbClr val="203F4C"/>
              </a:solidFill>
              <a:prstDash val="lgDash"/>
              <a:round/>
            </a:ln>
          </p:spPr>
        </p:sp>
        <p:sp>
          <p:nvSpPr>
            <p:cNvPr name="TextBox 23" id="23"/>
            <p:cNvSpPr txBox="true"/>
            <p:nvPr/>
          </p:nvSpPr>
          <p:spPr>
            <a:xfrm>
              <a:off x="0" y="-28575"/>
              <a:ext cx="1779650" cy="995738"/>
            </a:xfrm>
            <a:prstGeom prst="rect">
              <a:avLst/>
            </a:prstGeom>
          </p:spPr>
          <p:txBody>
            <a:bodyPr anchor="ctr" rtlCol="false" tIns="50800" lIns="50800" bIns="50800" rIns="50800"/>
            <a:lstStyle/>
            <a:p>
              <a:pPr algn="ctr">
                <a:lnSpc>
                  <a:spcPts val="2520"/>
                </a:lnSpc>
              </a:pPr>
            </a:p>
          </p:txBody>
        </p:sp>
      </p:grpSp>
      <p:sp>
        <p:nvSpPr>
          <p:cNvPr name="AutoShape 24" id="24"/>
          <p:cNvSpPr/>
          <p:nvPr/>
        </p:nvSpPr>
        <p:spPr>
          <a:xfrm flipH="true" flipV="true">
            <a:off x="7547400" y="4623227"/>
            <a:ext cx="5021415" cy="598817"/>
          </a:xfrm>
          <a:prstGeom prst="line">
            <a:avLst/>
          </a:prstGeom>
          <a:ln cap="flat" w="38100">
            <a:solidFill>
              <a:srgbClr val="203F4C"/>
            </a:solidFill>
            <a:prstDash val="solid"/>
            <a:headEnd type="none" len="sm" w="sm"/>
            <a:tailEnd type="arrow" len="sm" w="med"/>
          </a:ln>
        </p:spPr>
      </p:sp>
      <p:sp>
        <p:nvSpPr>
          <p:cNvPr name="Freeform 25" id="25"/>
          <p:cNvSpPr/>
          <p:nvPr/>
        </p:nvSpPr>
        <p:spPr>
          <a:xfrm flipH="false" flipV="false" rot="0">
            <a:off x="5569151" y="3878948"/>
            <a:ext cx="1693650" cy="1488557"/>
          </a:xfrm>
          <a:custGeom>
            <a:avLst/>
            <a:gdLst/>
            <a:ahLst/>
            <a:cxnLst/>
            <a:rect r="r" b="b" t="t" l="l"/>
            <a:pathLst>
              <a:path h="1488557" w="1693650">
                <a:moveTo>
                  <a:pt x="0" y="0"/>
                </a:moveTo>
                <a:lnTo>
                  <a:pt x="1693649" y="0"/>
                </a:lnTo>
                <a:lnTo>
                  <a:pt x="1693649" y="1488557"/>
                </a:lnTo>
                <a:lnTo>
                  <a:pt x="0" y="1488557"/>
                </a:lnTo>
                <a:lnTo>
                  <a:pt x="0" y="0"/>
                </a:lnTo>
                <a:close/>
              </a:path>
            </a:pathLst>
          </a:custGeom>
          <a:blipFill>
            <a:blip r:embed="rId4"/>
            <a:stretch>
              <a:fillRect l="-137472" t="-11947" r="-18181" b="-28977"/>
            </a:stretch>
          </a:blipFill>
        </p:spPr>
      </p:sp>
      <p:grpSp>
        <p:nvGrpSpPr>
          <p:cNvPr name="Group 26" id="26"/>
          <p:cNvGrpSpPr/>
          <p:nvPr/>
        </p:nvGrpSpPr>
        <p:grpSpPr>
          <a:xfrm rot="0">
            <a:off x="4890135" y="3230176"/>
            <a:ext cx="2828894" cy="531186"/>
            <a:chOff x="0" y="0"/>
            <a:chExt cx="745058" cy="139901"/>
          </a:xfrm>
        </p:grpSpPr>
        <p:sp>
          <p:nvSpPr>
            <p:cNvPr name="Freeform 27" id="27"/>
            <p:cNvSpPr/>
            <p:nvPr/>
          </p:nvSpPr>
          <p:spPr>
            <a:xfrm flipH="false" flipV="false" rot="0">
              <a:off x="0" y="0"/>
              <a:ext cx="745058" cy="139901"/>
            </a:xfrm>
            <a:custGeom>
              <a:avLst/>
              <a:gdLst/>
              <a:ahLst/>
              <a:cxnLst/>
              <a:rect r="r" b="b" t="t" l="l"/>
              <a:pathLst>
                <a:path h="139901" w="745058">
                  <a:moveTo>
                    <a:pt x="0" y="0"/>
                  </a:moveTo>
                  <a:lnTo>
                    <a:pt x="745058" y="0"/>
                  </a:lnTo>
                  <a:lnTo>
                    <a:pt x="745058" y="139901"/>
                  </a:lnTo>
                  <a:lnTo>
                    <a:pt x="0" y="139901"/>
                  </a:lnTo>
                  <a:close/>
                </a:path>
              </a:pathLst>
            </a:custGeom>
            <a:solidFill>
              <a:srgbClr val="004AAD"/>
            </a:solidFill>
          </p:spPr>
        </p:sp>
        <p:sp>
          <p:nvSpPr>
            <p:cNvPr name="TextBox 28" id="28"/>
            <p:cNvSpPr txBox="true"/>
            <p:nvPr/>
          </p:nvSpPr>
          <p:spPr>
            <a:xfrm>
              <a:off x="0" y="-28575"/>
              <a:ext cx="745058" cy="168476"/>
            </a:xfrm>
            <a:prstGeom prst="rect">
              <a:avLst/>
            </a:prstGeom>
          </p:spPr>
          <p:txBody>
            <a:bodyPr anchor="ctr" rtlCol="false" tIns="50800" lIns="50800" bIns="50800" rIns="50800"/>
            <a:lstStyle/>
            <a:p>
              <a:pPr algn="ctr">
                <a:lnSpc>
                  <a:spcPts val="2520"/>
                </a:lnSpc>
              </a:pPr>
              <a:r>
                <a:rPr lang="en-US" b="true" sz="1800">
                  <a:solidFill>
                    <a:srgbClr val="F7FDFE"/>
                  </a:solidFill>
                  <a:latin typeface="Canva Sans Bold"/>
                  <a:ea typeface="Canva Sans Bold"/>
                  <a:cs typeface="Canva Sans Bold"/>
                  <a:sym typeface="Canva Sans Bold"/>
                </a:rPr>
                <a:t>Display Results</a:t>
              </a:r>
            </a:p>
          </p:txBody>
        </p:sp>
      </p:grpSp>
      <p:grpSp>
        <p:nvGrpSpPr>
          <p:cNvPr name="Group 29" id="29"/>
          <p:cNvGrpSpPr/>
          <p:nvPr/>
        </p:nvGrpSpPr>
        <p:grpSpPr>
          <a:xfrm rot="0">
            <a:off x="2340631" y="7617695"/>
            <a:ext cx="2828894" cy="531186"/>
            <a:chOff x="0" y="0"/>
            <a:chExt cx="745058" cy="139901"/>
          </a:xfrm>
        </p:grpSpPr>
        <p:sp>
          <p:nvSpPr>
            <p:cNvPr name="Freeform 30" id="30"/>
            <p:cNvSpPr/>
            <p:nvPr/>
          </p:nvSpPr>
          <p:spPr>
            <a:xfrm flipH="false" flipV="false" rot="0">
              <a:off x="0" y="0"/>
              <a:ext cx="745058" cy="139901"/>
            </a:xfrm>
            <a:custGeom>
              <a:avLst/>
              <a:gdLst/>
              <a:ahLst/>
              <a:cxnLst/>
              <a:rect r="r" b="b" t="t" l="l"/>
              <a:pathLst>
                <a:path h="139901" w="745058">
                  <a:moveTo>
                    <a:pt x="0" y="0"/>
                  </a:moveTo>
                  <a:lnTo>
                    <a:pt x="745058" y="0"/>
                  </a:lnTo>
                  <a:lnTo>
                    <a:pt x="745058" y="139901"/>
                  </a:lnTo>
                  <a:lnTo>
                    <a:pt x="0" y="139901"/>
                  </a:lnTo>
                  <a:close/>
                </a:path>
              </a:pathLst>
            </a:custGeom>
            <a:solidFill>
              <a:srgbClr val="004AAD"/>
            </a:solidFill>
          </p:spPr>
        </p:sp>
        <p:sp>
          <p:nvSpPr>
            <p:cNvPr name="TextBox 31" id="31"/>
            <p:cNvSpPr txBox="true"/>
            <p:nvPr/>
          </p:nvSpPr>
          <p:spPr>
            <a:xfrm>
              <a:off x="0" y="-28575"/>
              <a:ext cx="745058" cy="168476"/>
            </a:xfrm>
            <a:prstGeom prst="rect">
              <a:avLst/>
            </a:prstGeom>
          </p:spPr>
          <p:txBody>
            <a:bodyPr anchor="ctr" rtlCol="false" tIns="50800" lIns="50800" bIns="50800" rIns="50800"/>
            <a:lstStyle/>
            <a:p>
              <a:pPr algn="ctr">
                <a:lnSpc>
                  <a:spcPts val="2520"/>
                </a:lnSpc>
              </a:pPr>
              <a:r>
                <a:rPr lang="en-US" b="true" sz="1800">
                  <a:solidFill>
                    <a:srgbClr val="F7FDFE"/>
                  </a:solidFill>
                  <a:latin typeface="Canva Sans Bold"/>
                  <a:ea typeface="Canva Sans Bold"/>
                  <a:cs typeface="Canva Sans Bold"/>
                  <a:sym typeface="Canva Sans Bold"/>
                </a:rPr>
                <a:t>Input Image</a:t>
              </a:r>
            </a:p>
          </p:txBody>
        </p:sp>
      </p:grpSp>
      <p:sp>
        <p:nvSpPr>
          <p:cNvPr name="TextBox 32" id="32"/>
          <p:cNvSpPr txBox="true"/>
          <p:nvPr/>
        </p:nvSpPr>
        <p:spPr>
          <a:xfrm rot="0">
            <a:off x="3084141" y="495886"/>
            <a:ext cx="11721804" cy="1566544"/>
          </a:xfrm>
          <a:prstGeom prst="rect">
            <a:avLst/>
          </a:prstGeom>
        </p:spPr>
        <p:txBody>
          <a:bodyPr anchor="t" rtlCol="false" tIns="0" lIns="0" bIns="0" rIns="0">
            <a:spAutoFit/>
          </a:bodyPr>
          <a:lstStyle/>
          <a:p>
            <a:pPr algn="ctr">
              <a:lnSpc>
                <a:spcPts val="12880"/>
              </a:lnSpc>
            </a:pPr>
            <a:r>
              <a:rPr lang="en-US" sz="9200" b="true">
                <a:solidFill>
                  <a:srgbClr val="2D3541"/>
                </a:solidFill>
                <a:latin typeface="Canva Sans Bold"/>
                <a:ea typeface="Canva Sans Bold"/>
                <a:cs typeface="Canva Sans Bold"/>
                <a:sym typeface="Canva Sans Bold"/>
              </a:rPr>
              <a:t>System Diagram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0" y="2876584"/>
            <a:ext cx="18288000" cy="6381716"/>
            <a:chOff x="0" y="0"/>
            <a:chExt cx="4885478" cy="1704819"/>
          </a:xfrm>
        </p:grpSpPr>
        <p:sp>
          <p:nvSpPr>
            <p:cNvPr name="Freeform 3" id="3"/>
            <p:cNvSpPr/>
            <p:nvPr/>
          </p:nvSpPr>
          <p:spPr>
            <a:xfrm flipH="false" flipV="false" rot="0">
              <a:off x="0" y="0"/>
              <a:ext cx="4885479" cy="1704819"/>
            </a:xfrm>
            <a:custGeom>
              <a:avLst/>
              <a:gdLst/>
              <a:ahLst/>
              <a:cxnLst/>
              <a:rect r="r" b="b" t="t" l="l"/>
              <a:pathLst>
                <a:path h="1704819" w="4885479">
                  <a:moveTo>
                    <a:pt x="0" y="0"/>
                  </a:moveTo>
                  <a:lnTo>
                    <a:pt x="4885479" y="0"/>
                  </a:lnTo>
                  <a:lnTo>
                    <a:pt x="4885479" y="1704819"/>
                  </a:lnTo>
                  <a:lnTo>
                    <a:pt x="0" y="1704819"/>
                  </a:lnTo>
                  <a:close/>
                </a:path>
              </a:pathLst>
            </a:custGeom>
            <a:solidFill>
              <a:srgbClr val="48BAC3"/>
            </a:solidFill>
          </p:spPr>
        </p:sp>
        <p:sp>
          <p:nvSpPr>
            <p:cNvPr name="TextBox 4" id="4"/>
            <p:cNvSpPr txBox="true"/>
            <p:nvPr/>
          </p:nvSpPr>
          <p:spPr>
            <a:xfrm>
              <a:off x="0" y="-38100"/>
              <a:ext cx="4885478" cy="174291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8288000" cy="2876584"/>
            <a:chOff x="0" y="0"/>
            <a:chExt cx="4816593" cy="757619"/>
          </a:xfrm>
        </p:grpSpPr>
        <p:sp>
          <p:nvSpPr>
            <p:cNvPr name="Freeform 6" id="6"/>
            <p:cNvSpPr/>
            <p:nvPr/>
          </p:nvSpPr>
          <p:spPr>
            <a:xfrm flipH="false" flipV="false" rot="0">
              <a:off x="0" y="0"/>
              <a:ext cx="4816592" cy="757619"/>
            </a:xfrm>
            <a:custGeom>
              <a:avLst/>
              <a:gdLst/>
              <a:ahLst/>
              <a:cxnLst/>
              <a:rect r="r" b="b" t="t" l="l"/>
              <a:pathLst>
                <a:path h="757619" w="4816592">
                  <a:moveTo>
                    <a:pt x="0" y="0"/>
                  </a:moveTo>
                  <a:lnTo>
                    <a:pt x="4816592" y="0"/>
                  </a:lnTo>
                  <a:lnTo>
                    <a:pt x="4816592" y="757619"/>
                  </a:lnTo>
                  <a:lnTo>
                    <a:pt x="0" y="757619"/>
                  </a:lnTo>
                  <a:close/>
                </a:path>
              </a:pathLst>
            </a:custGeom>
            <a:solidFill>
              <a:srgbClr val="F7FDFE"/>
            </a:solidFill>
          </p:spPr>
        </p:sp>
        <p:sp>
          <p:nvSpPr>
            <p:cNvPr name="TextBox 7" id="7"/>
            <p:cNvSpPr txBox="true"/>
            <p:nvPr/>
          </p:nvSpPr>
          <p:spPr>
            <a:xfrm>
              <a:off x="0" y="-38100"/>
              <a:ext cx="4816593" cy="79571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43104" y="1682239"/>
            <a:ext cx="6318615" cy="5374077"/>
          </a:xfrm>
          <a:custGeom>
            <a:avLst/>
            <a:gdLst/>
            <a:ahLst/>
            <a:cxnLst/>
            <a:rect r="r" b="b" t="t" l="l"/>
            <a:pathLst>
              <a:path h="5374077" w="6318615">
                <a:moveTo>
                  <a:pt x="0" y="0"/>
                </a:moveTo>
                <a:lnTo>
                  <a:pt x="6318615" y="0"/>
                </a:lnTo>
                <a:lnTo>
                  <a:pt x="6318615" y="5374076"/>
                </a:lnTo>
                <a:lnTo>
                  <a:pt x="0" y="5374076"/>
                </a:lnTo>
                <a:lnTo>
                  <a:pt x="0" y="0"/>
                </a:lnTo>
                <a:close/>
              </a:path>
            </a:pathLst>
          </a:custGeom>
          <a:blipFill>
            <a:blip r:embed="rId2">
              <a:alphaModFix amt="79000"/>
            </a:blip>
            <a:stretch>
              <a:fillRect l="0" t="0" r="0" b="0"/>
            </a:stretch>
          </a:blipFill>
        </p:spPr>
      </p:sp>
      <p:sp>
        <p:nvSpPr>
          <p:cNvPr name="Freeform 9" id="9"/>
          <p:cNvSpPr/>
          <p:nvPr/>
        </p:nvSpPr>
        <p:spPr>
          <a:xfrm flipH="false" flipV="false" rot="0">
            <a:off x="7012735" y="3473187"/>
            <a:ext cx="769192" cy="773411"/>
          </a:xfrm>
          <a:custGeom>
            <a:avLst/>
            <a:gdLst/>
            <a:ahLst/>
            <a:cxnLst/>
            <a:rect r="r" b="b" t="t" l="l"/>
            <a:pathLst>
              <a:path h="773411" w="769192">
                <a:moveTo>
                  <a:pt x="0" y="0"/>
                </a:moveTo>
                <a:lnTo>
                  <a:pt x="769192" y="0"/>
                </a:lnTo>
                <a:lnTo>
                  <a:pt x="769192" y="773410"/>
                </a:lnTo>
                <a:lnTo>
                  <a:pt x="0" y="773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6966614" y="6067442"/>
            <a:ext cx="766927" cy="740433"/>
          </a:xfrm>
          <a:custGeom>
            <a:avLst/>
            <a:gdLst/>
            <a:ahLst/>
            <a:cxnLst/>
            <a:rect r="r" b="b" t="t" l="l"/>
            <a:pathLst>
              <a:path h="740433" w="766927">
                <a:moveTo>
                  <a:pt x="0" y="0"/>
                </a:moveTo>
                <a:lnTo>
                  <a:pt x="766927" y="0"/>
                </a:lnTo>
                <a:lnTo>
                  <a:pt x="766927" y="740433"/>
                </a:lnTo>
                <a:lnTo>
                  <a:pt x="0" y="7404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1874662" y="3508859"/>
            <a:ext cx="737739" cy="737739"/>
          </a:xfrm>
          <a:custGeom>
            <a:avLst/>
            <a:gdLst/>
            <a:ahLst/>
            <a:cxnLst/>
            <a:rect r="r" b="b" t="t" l="l"/>
            <a:pathLst>
              <a:path h="737739" w="737739">
                <a:moveTo>
                  <a:pt x="0" y="0"/>
                </a:moveTo>
                <a:lnTo>
                  <a:pt x="737739" y="0"/>
                </a:lnTo>
                <a:lnTo>
                  <a:pt x="737739" y="737738"/>
                </a:lnTo>
                <a:lnTo>
                  <a:pt x="0" y="7377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1989485" y="6200815"/>
            <a:ext cx="622916" cy="607060"/>
          </a:xfrm>
          <a:custGeom>
            <a:avLst/>
            <a:gdLst/>
            <a:ahLst/>
            <a:cxnLst/>
            <a:rect r="r" b="b" t="t" l="l"/>
            <a:pathLst>
              <a:path h="607060" w="622916">
                <a:moveTo>
                  <a:pt x="0" y="0"/>
                </a:moveTo>
                <a:lnTo>
                  <a:pt x="622916" y="0"/>
                </a:lnTo>
                <a:lnTo>
                  <a:pt x="622916" y="607060"/>
                </a:lnTo>
                <a:lnTo>
                  <a:pt x="0" y="6070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0" y="-123821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pic>
        <p:nvPicPr>
          <p:cNvPr name="Picture 14" id="14"/>
          <p:cNvPicPr>
            <a:picLocks noChangeAspect="true"/>
          </p:cNvPicPr>
          <p:nvPr/>
        </p:nvPicPr>
        <p:blipFill>
          <a:blip r:embed="rId13"/>
          <a:srcRect l="0" t="0" r="0" b="0"/>
          <a:stretch>
            <a:fillRect/>
          </a:stretch>
        </p:blipFill>
        <p:spPr>
          <a:xfrm flipH="false" flipV="false" rot="0">
            <a:off x="0" y="6807875"/>
            <a:ext cx="2156120" cy="2156120"/>
          </a:xfrm>
          <a:prstGeom prst="rect">
            <a:avLst/>
          </a:prstGeom>
        </p:spPr>
      </p:pic>
      <p:sp>
        <p:nvSpPr>
          <p:cNvPr name="TextBox 15" id="15"/>
          <p:cNvSpPr txBox="true"/>
          <p:nvPr/>
        </p:nvSpPr>
        <p:spPr>
          <a:xfrm rot="0">
            <a:off x="8038341" y="3707548"/>
            <a:ext cx="3388646" cy="407289"/>
          </a:xfrm>
          <a:prstGeom prst="rect">
            <a:avLst/>
          </a:prstGeom>
        </p:spPr>
        <p:txBody>
          <a:bodyPr anchor="t" rtlCol="false" tIns="0" lIns="0" bIns="0" rIns="0">
            <a:spAutoFit/>
          </a:bodyPr>
          <a:lstStyle/>
          <a:p>
            <a:pPr algn="l">
              <a:lnSpc>
                <a:spcPts val="2988"/>
              </a:lnSpc>
            </a:pPr>
            <a:r>
              <a:rPr lang="en-US" sz="3600">
                <a:solidFill>
                  <a:srgbClr val="F7FDFE"/>
                </a:solidFill>
                <a:latin typeface="Canva Sans"/>
                <a:ea typeface="Canva Sans"/>
                <a:cs typeface="Canva Sans"/>
                <a:sym typeface="Canva Sans"/>
              </a:rPr>
              <a:t>FRAMEWORKS</a:t>
            </a:r>
          </a:p>
        </p:txBody>
      </p:sp>
      <p:sp>
        <p:nvSpPr>
          <p:cNvPr name="TextBox 16" id="16"/>
          <p:cNvSpPr txBox="true"/>
          <p:nvPr/>
        </p:nvSpPr>
        <p:spPr>
          <a:xfrm rot="0">
            <a:off x="8227934" y="4216884"/>
            <a:ext cx="3390829" cy="1334628"/>
          </a:xfrm>
          <a:prstGeom prst="rect">
            <a:avLst/>
          </a:prstGeom>
        </p:spPr>
        <p:txBody>
          <a:bodyPr anchor="t" rtlCol="false" tIns="0" lIns="0" bIns="0" rIns="0">
            <a:spAutoFit/>
          </a:bodyPr>
          <a:lstStyle/>
          <a:p>
            <a:pPr algn="l">
              <a:lnSpc>
                <a:spcPts val="3643"/>
              </a:lnSpc>
            </a:pPr>
            <a:r>
              <a:rPr lang="en-US" sz="2168">
                <a:solidFill>
                  <a:srgbClr val="F7FDFE"/>
                </a:solidFill>
                <a:latin typeface="Canva Sans"/>
                <a:ea typeface="Canva Sans"/>
                <a:cs typeface="Canva Sans"/>
                <a:sym typeface="Canva Sans"/>
              </a:rPr>
              <a:t>YOLO V8</a:t>
            </a:r>
          </a:p>
          <a:p>
            <a:pPr algn="l">
              <a:lnSpc>
                <a:spcPts val="3643"/>
              </a:lnSpc>
            </a:pPr>
            <a:r>
              <a:rPr lang="en-US" sz="2168" u="sng">
                <a:solidFill>
                  <a:srgbClr val="F7FDFE"/>
                </a:solidFill>
                <a:latin typeface="Canva Sans"/>
                <a:ea typeface="Canva Sans"/>
                <a:cs typeface="Canva Sans"/>
                <a:sym typeface="Canva Sans"/>
                <a:hlinkClick r:id="rId14" tooltip="https://roboflow.com/"/>
              </a:rPr>
              <a:t>Roboflow</a:t>
            </a:r>
          </a:p>
          <a:p>
            <a:pPr algn="l">
              <a:lnSpc>
                <a:spcPts val="3643"/>
              </a:lnSpc>
            </a:pPr>
          </a:p>
        </p:txBody>
      </p:sp>
      <p:sp>
        <p:nvSpPr>
          <p:cNvPr name="TextBox 17" id="17"/>
          <p:cNvSpPr txBox="true"/>
          <p:nvPr/>
        </p:nvSpPr>
        <p:spPr>
          <a:xfrm rot="0">
            <a:off x="8038341" y="6334165"/>
            <a:ext cx="2608142" cy="407289"/>
          </a:xfrm>
          <a:prstGeom prst="rect">
            <a:avLst/>
          </a:prstGeom>
        </p:spPr>
        <p:txBody>
          <a:bodyPr anchor="t" rtlCol="false" tIns="0" lIns="0" bIns="0" rIns="0">
            <a:spAutoFit/>
          </a:bodyPr>
          <a:lstStyle/>
          <a:p>
            <a:pPr algn="l">
              <a:lnSpc>
                <a:spcPts val="2988"/>
              </a:lnSpc>
            </a:pPr>
            <a:r>
              <a:rPr lang="en-US" sz="3600">
                <a:solidFill>
                  <a:srgbClr val="F7FDFE"/>
                </a:solidFill>
                <a:latin typeface="Canva Sans"/>
                <a:ea typeface="Canva Sans"/>
                <a:cs typeface="Canva Sans"/>
                <a:sym typeface="Canva Sans"/>
              </a:rPr>
              <a:t>DATABASE</a:t>
            </a:r>
          </a:p>
        </p:txBody>
      </p:sp>
      <p:sp>
        <p:nvSpPr>
          <p:cNvPr name="TextBox 18" id="18"/>
          <p:cNvSpPr txBox="true"/>
          <p:nvPr/>
        </p:nvSpPr>
        <p:spPr>
          <a:xfrm rot="0">
            <a:off x="8057122" y="6900644"/>
            <a:ext cx="3390829" cy="420228"/>
          </a:xfrm>
          <a:prstGeom prst="rect">
            <a:avLst/>
          </a:prstGeom>
        </p:spPr>
        <p:txBody>
          <a:bodyPr anchor="t" rtlCol="false" tIns="0" lIns="0" bIns="0" rIns="0">
            <a:spAutoFit/>
          </a:bodyPr>
          <a:lstStyle/>
          <a:p>
            <a:pPr algn="l">
              <a:lnSpc>
                <a:spcPts val="3643"/>
              </a:lnSpc>
            </a:pPr>
            <a:r>
              <a:rPr lang="en-US" sz="2168">
                <a:solidFill>
                  <a:srgbClr val="F7FDFE"/>
                </a:solidFill>
                <a:latin typeface="Canva Sans"/>
                <a:ea typeface="Canva Sans"/>
                <a:cs typeface="Canva Sans"/>
                <a:sym typeface="Canva Sans"/>
              </a:rPr>
              <a:t>Firebase</a:t>
            </a:r>
          </a:p>
        </p:txBody>
      </p:sp>
      <p:sp>
        <p:nvSpPr>
          <p:cNvPr name="TextBox 19" id="19"/>
          <p:cNvSpPr txBox="true"/>
          <p:nvPr/>
        </p:nvSpPr>
        <p:spPr>
          <a:xfrm rot="0">
            <a:off x="13045506" y="3555148"/>
            <a:ext cx="5242494" cy="1130046"/>
          </a:xfrm>
          <a:prstGeom prst="rect">
            <a:avLst/>
          </a:prstGeom>
        </p:spPr>
        <p:txBody>
          <a:bodyPr anchor="t" rtlCol="false" tIns="0" lIns="0" bIns="0" rIns="0">
            <a:spAutoFit/>
          </a:bodyPr>
          <a:lstStyle/>
          <a:p>
            <a:pPr algn="l">
              <a:lnSpc>
                <a:spcPts val="4572"/>
              </a:lnSpc>
            </a:pPr>
            <a:r>
              <a:rPr lang="en-US" sz="3600">
                <a:solidFill>
                  <a:srgbClr val="F7FDFE"/>
                </a:solidFill>
                <a:latin typeface="Canva Sans"/>
                <a:ea typeface="Canva Sans"/>
                <a:cs typeface="Canva Sans"/>
                <a:sym typeface="Canva Sans"/>
              </a:rPr>
              <a:t>PROGARAMMING LANGUAGE</a:t>
            </a:r>
          </a:p>
        </p:txBody>
      </p:sp>
      <p:sp>
        <p:nvSpPr>
          <p:cNvPr name="TextBox 20" id="20"/>
          <p:cNvSpPr txBox="true"/>
          <p:nvPr/>
        </p:nvSpPr>
        <p:spPr>
          <a:xfrm rot="0">
            <a:off x="13045506" y="4674084"/>
            <a:ext cx="3390829" cy="877428"/>
          </a:xfrm>
          <a:prstGeom prst="rect">
            <a:avLst/>
          </a:prstGeom>
        </p:spPr>
        <p:txBody>
          <a:bodyPr anchor="t" rtlCol="false" tIns="0" lIns="0" bIns="0" rIns="0">
            <a:spAutoFit/>
          </a:bodyPr>
          <a:lstStyle/>
          <a:p>
            <a:pPr algn="l">
              <a:lnSpc>
                <a:spcPts val="3643"/>
              </a:lnSpc>
            </a:pPr>
            <a:r>
              <a:rPr lang="en-US" sz="2168">
                <a:solidFill>
                  <a:srgbClr val="F7FDFE"/>
                </a:solidFill>
                <a:latin typeface="Canva Sans"/>
                <a:ea typeface="Canva Sans"/>
                <a:cs typeface="Canva Sans"/>
                <a:sym typeface="Canva Sans"/>
              </a:rPr>
              <a:t>Python</a:t>
            </a:r>
          </a:p>
          <a:p>
            <a:pPr algn="l">
              <a:lnSpc>
                <a:spcPts val="3643"/>
              </a:lnSpc>
            </a:pPr>
            <a:r>
              <a:rPr lang="en-US" sz="2168">
                <a:solidFill>
                  <a:srgbClr val="F7FDFE"/>
                </a:solidFill>
                <a:latin typeface="Canva Sans"/>
                <a:ea typeface="Canva Sans"/>
                <a:cs typeface="Canva Sans"/>
                <a:sym typeface="Canva Sans"/>
              </a:rPr>
              <a:t>Next JS</a:t>
            </a:r>
          </a:p>
        </p:txBody>
      </p:sp>
      <p:sp>
        <p:nvSpPr>
          <p:cNvPr name="TextBox 21" id="21"/>
          <p:cNvSpPr txBox="true"/>
          <p:nvPr/>
        </p:nvSpPr>
        <p:spPr>
          <a:xfrm rot="0">
            <a:off x="13045506" y="6334165"/>
            <a:ext cx="3390829" cy="407289"/>
          </a:xfrm>
          <a:prstGeom prst="rect">
            <a:avLst/>
          </a:prstGeom>
        </p:spPr>
        <p:txBody>
          <a:bodyPr anchor="t" rtlCol="false" tIns="0" lIns="0" bIns="0" rIns="0">
            <a:spAutoFit/>
          </a:bodyPr>
          <a:lstStyle/>
          <a:p>
            <a:pPr algn="l">
              <a:lnSpc>
                <a:spcPts val="2988"/>
              </a:lnSpc>
            </a:pPr>
            <a:r>
              <a:rPr lang="en-US" sz="3600">
                <a:solidFill>
                  <a:srgbClr val="F7FDFE"/>
                </a:solidFill>
                <a:latin typeface="Canva Sans"/>
                <a:ea typeface="Canva Sans"/>
                <a:cs typeface="Canva Sans"/>
                <a:sym typeface="Canva Sans"/>
              </a:rPr>
              <a:t>OTHER TOOLS</a:t>
            </a:r>
          </a:p>
        </p:txBody>
      </p:sp>
      <p:sp>
        <p:nvSpPr>
          <p:cNvPr name="TextBox 22" id="22"/>
          <p:cNvSpPr txBox="true"/>
          <p:nvPr/>
        </p:nvSpPr>
        <p:spPr>
          <a:xfrm rot="0">
            <a:off x="13064287" y="6900644"/>
            <a:ext cx="3390829" cy="1757934"/>
          </a:xfrm>
          <a:prstGeom prst="rect">
            <a:avLst/>
          </a:prstGeom>
        </p:spPr>
        <p:txBody>
          <a:bodyPr anchor="t" rtlCol="false" tIns="0" lIns="0" bIns="0" rIns="0">
            <a:spAutoFit/>
          </a:bodyPr>
          <a:lstStyle/>
          <a:p>
            <a:pPr algn="l">
              <a:lnSpc>
                <a:spcPts val="3528"/>
              </a:lnSpc>
            </a:pPr>
            <a:r>
              <a:rPr lang="en-US" sz="2100">
                <a:solidFill>
                  <a:srgbClr val="F7FDFE"/>
                </a:solidFill>
                <a:latin typeface="Canva Sans"/>
                <a:ea typeface="Canva Sans"/>
                <a:cs typeface="Canva Sans"/>
                <a:sym typeface="Canva Sans"/>
                <a:hlinkClick r:id="rId15" tooltip="https://colab.google/"/>
              </a:rPr>
              <a:t>Google Colab</a:t>
            </a:r>
          </a:p>
          <a:p>
            <a:pPr algn="l">
              <a:lnSpc>
                <a:spcPts val="3528"/>
              </a:lnSpc>
            </a:pPr>
            <a:r>
              <a:rPr lang="en-US" sz="2100">
                <a:solidFill>
                  <a:srgbClr val="F7FDFE"/>
                </a:solidFill>
                <a:latin typeface="Canva Sans"/>
                <a:ea typeface="Canva Sans"/>
                <a:cs typeface="Canva Sans"/>
                <a:sym typeface="Canva Sans"/>
              </a:rPr>
              <a:t>Figma</a:t>
            </a:r>
          </a:p>
          <a:p>
            <a:pPr algn="l">
              <a:lnSpc>
                <a:spcPts val="3528"/>
              </a:lnSpc>
            </a:pPr>
            <a:r>
              <a:rPr lang="en-US" sz="2100">
                <a:solidFill>
                  <a:srgbClr val="F7FDFE"/>
                </a:solidFill>
                <a:latin typeface="Canva Sans"/>
                <a:ea typeface="Canva Sans"/>
                <a:cs typeface="Canva Sans"/>
                <a:sym typeface="Canva Sans"/>
              </a:rPr>
              <a:t>Draw.io</a:t>
            </a:r>
          </a:p>
          <a:p>
            <a:pPr algn="l">
              <a:lnSpc>
                <a:spcPts val="3528"/>
              </a:lnSpc>
            </a:pPr>
            <a:r>
              <a:rPr lang="en-US" sz="2100">
                <a:solidFill>
                  <a:srgbClr val="F7FDFE"/>
                </a:solidFill>
                <a:latin typeface="Canva Sans"/>
                <a:ea typeface="Canva Sans"/>
                <a:cs typeface="Canva Sans"/>
                <a:sym typeface="Canva Sans"/>
              </a:rPr>
              <a:t>Canva</a:t>
            </a:r>
          </a:p>
        </p:txBody>
      </p:sp>
      <p:sp>
        <p:nvSpPr>
          <p:cNvPr name="TextBox 23" id="23"/>
          <p:cNvSpPr txBox="true"/>
          <p:nvPr/>
        </p:nvSpPr>
        <p:spPr>
          <a:xfrm rot="0">
            <a:off x="1472617" y="901224"/>
            <a:ext cx="13510633" cy="1070484"/>
          </a:xfrm>
          <a:prstGeom prst="rect">
            <a:avLst/>
          </a:prstGeom>
        </p:spPr>
        <p:txBody>
          <a:bodyPr anchor="t" rtlCol="false" tIns="0" lIns="0" bIns="0" rIns="0">
            <a:spAutoFit/>
          </a:bodyPr>
          <a:lstStyle/>
          <a:p>
            <a:pPr algn="l">
              <a:lnSpc>
                <a:spcPts val="7636"/>
              </a:lnSpc>
            </a:pPr>
            <a:r>
              <a:rPr lang="en-US" sz="9200" b="true">
                <a:solidFill>
                  <a:srgbClr val="064D6D"/>
                </a:solidFill>
                <a:latin typeface="Canva Sans Bold"/>
                <a:ea typeface="Canva Sans Bold"/>
                <a:cs typeface="Canva Sans Bold"/>
                <a:sym typeface="Canva Sans Bold"/>
              </a:rPr>
              <a:t>TOOLS &amp; TECHNOLOGY</a:t>
            </a:r>
          </a:p>
        </p:txBody>
      </p:sp>
      <p:grpSp>
        <p:nvGrpSpPr>
          <p:cNvPr name="Group 24" id="24"/>
          <p:cNvGrpSpPr/>
          <p:nvPr/>
        </p:nvGrpSpPr>
        <p:grpSpPr>
          <a:xfrm rot="0">
            <a:off x="0" y="9468311"/>
            <a:ext cx="18109991" cy="828214"/>
            <a:chOff x="0" y="0"/>
            <a:chExt cx="24146654" cy="1104286"/>
          </a:xfrm>
        </p:grpSpPr>
        <p:sp>
          <p:nvSpPr>
            <p:cNvPr name="Freeform 25" id="25"/>
            <p:cNvSpPr/>
            <p:nvPr/>
          </p:nvSpPr>
          <p:spPr>
            <a:xfrm flipH="false" flipV="false" rot="0">
              <a:off x="0" y="0"/>
              <a:ext cx="19035157" cy="1104286"/>
            </a:xfrm>
            <a:custGeom>
              <a:avLst/>
              <a:gdLst/>
              <a:ahLst/>
              <a:cxnLst/>
              <a:rect r="r" b="b" t="t" l="l"/>
              <a:pathLst>
                <a:path h="1104286" w="19035157">
                  <a:moveTo>
                    <a:pt x="0" y="0"/>
                  </a:moveTo>
                  <a:lnTo>
                    <a:pt x="19035157" y="0"/>
                  </a:lnTo>
                  <a:lnTo>
                    <a:pt x="19035157" y="1104286"/>
                  </a:lnTo>
                  <a:lnTo>
                    <a:pt x="0" y="1104286"/>
                  </a:lnTo>
                  <a:lnTo>
                    <a:pt x="0" y="0"/>
                  </a:lnTo>
                  <a:close/>
                </a:path>
              </a:pathLst>
            </a:custGeom>
            <a:blipFill>
              <a:blip r:embed="rId16"/>
              <a:stretch>
                <a:fillRect l="-447" t="-2304" r="0" b="-2304"/>
              </a:stretch>
            </a:blipFill>
          </p:spPr>
        </p:sp>
        <p:sp>
          <p:nvSpPr>
            <p:cNvPr name="TextBox 26" id="26"/>
            <p:cNvSpPr txBox="true"/>
            <p:nvPr/>
          </p:nvSpPr>
          <p:spPr>
            <a:xfrm rot="0">
              <a:off x="16816534" y="510868"/>
              <a:ext cx="1728792" cy="386715"/>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27" id="27"/>
            <p:cNvSpPr txBox="true"/>
            <p:nvPr/>
          </p:nvSpPr>
          <p:spPr>
            <a:xfrm rot="0">
              <a:off x="23282258" y="457316"/>
              <a:ext cx="864396" cy="440267"/>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19</a:t>
              </a:r>
            </a:p>
          </p:txBody>
        </p:sp>
        <p:sp>
          <p:nvSpPr>
            <p:cNvPr name="TextBox 28" id="28"/>
            <p:cNvSpPr txBox="true"/>
            <p:nvPr/>
          </p:nvSpPr>
          <p:spPr>
            <a:xfrm rot="0">
              <a:off x="7139674" y="510868"/>
              <a:ext cx="6091458" cy="386715"/>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IT21069772  |  Sangavi.G  |  R24-120</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32149"/>
            <a:ext cx="18319596" cy="9226151"/>
          </a:xfrm>
          <a:custGeom>
            <a:avLst/>
            <a:gdLst/>
            <a:ahLst/>
            <a:cxnLst/>
            <a:rect r="r" b="b" t="t" l="l"/>
            <a:pathLst>
              <a:path h="9226151" w="18319596">
                <a:moveTo>
                  <a:pt x="0" y="0"/>
                </a:moveTo>
                <a:lnTo>
                  <a:pt x="18319596" y="0"/>
                </a:lnTo>
                <a:lnTo>
                  <a:pt x="18319596" y="9226151"/>
                </a:lnTo>
                <a:lnTo>
                  <a:pt x="0" y="9226151"/>
                </a:lnTo>
                <a:lnTo>
                  <a:pt x="0" y="0"/>
                </a:lnTo>
                <a:close/>
              </a:path>
            </a:pathLst>
          </a:custGeom>
          <a:blipFill>
            <a:blip r:embed="rId2">
              <a:alphaModFix amt="91000"/>
            </a:blip>
            <a:stretch>
              <a:fillRect l="0" t="-998" r="-551" b="0"/>
            </a:stretch>
          </a:blipFill>
        </p:spPr>
      </p:sp>
      <p:sp>
        <p:nvSpPr>
          <p:cNvPr name="Freeform 3" id="3"/>
          <p:cNvSpPr/>
          <p:nvPr/>
        </p:nvSpPr>
        <p:spPr>
          <a:xfrm flipH="false" flipV="false" rot="0">
            <a:off x="0" y="32149"/>
            <a:ext cx="6994113" cy="8229600"/>
          </a:xfrm>
          <a:custGeom>
            <a:avLst/>
            <a:gdLst/>
            <a:ahLst/>
            <a:cxnLst/>
            <a:rect r="r" b="b" t="t" l="l"/>
            <a:pathLst>
              <a:path h="8229600" w="6994113">
                <a:moveTo>
                  <a:pt x="0" y="0"/>
                </a:moveTo>
                <a:lnTo>
                  <a:pt x="6994113" y="0"/>
                </a:lnTo>
                <a:lnTo>
                  <a:pt x="6994113" y="8229600"/>
                </a:lnTo>
                <a:lnTo>
                  <a:pt x="0" y="8229600"/>
                </a:lnTo>
                <a:lnTo>
                  <a:pt x="0" y="0"/>
                </a:lnTo>
                <a:close/>
              </a:path>
            </a:pathLst>
          </a:custGeom>
          <a:blipFill>
            <a:blip r:embed="rId3">
              <a:alphaModFix amt="59000"/>
            </a:blip>
            <a:stretch>
              <a:fillRect l="0" t="0" r="0" b="0"/>
            </a:stretch>
          </a:blipFill>
        </p:spPr>
      </p:sp>
      <p:sp>
        <p:nvSpPr>
          <p:cNvPr name="AutoShape 4" id="4"/>
          <p:cNvSpPr/>
          <p:nvPr/>
        </p:nvSpPr>
        <p:spPr>
          <a:xfrm>
            <a:off x="6775766" y="5846650"/>
            <a:ext cx="11334225" cy="0"/>
          </a:xfrm>
          <a:prstGeom prst="line">
            <a:avLst/>
          </a:prstGeom>
          <a:ln cap="flat" w="38100">
            <a:solidFill>
              <a:srgbClr val="FFFFFF"/>
            </a:solidFill>
            <a:prstDash val="sysDot"/>
            <a:headEnd type="none" len="sm" w="sm"/>
            <a:tailEnd type="none" len="sm" w="sm"/>
          </a:ln>
        </p:spPr>
      </p:sp>
      <p:grpSp>
        <p:nvGrpSpPr>
          <p:cNvPr name="Group 5" id="5"/>
          <p:cNvGrpSpPr/>
          <p:nvPr/>
        </p:nvGrpSpPr>
        <p:grpSpPr>
          <a:xfrm rot="0">
            <a:off x="0" y="9468311"/>
            <a:ext cx="18109991" cy="828214"/>
            <a:chOff x="0" y="0"/>
            <a:chExt cx="24146654" cy="1104286"/>
          </a:xfrm>
        </p:grpSpPr>
        <p:sp>
          <p:nvSpPr>
            <p:cNvPr name="Freeform 6" id="6"/>
            <p:cNvSpPr/>
            <p:nvPr/>
          </p:nvSpPr>
          <p:spPr>
            <a:xfrm flipH="false" flipV="false" rot="0">
              <a:off x="0" y="0"/>
              <a:ext cx="19035157" cy="1104286"/>
            </a:xfrm>
            <a:custGeom>
              <a:avLst/>
              <a:gdLst/>
              <a:ahLst/>
              <a:cxnLst/>
              <a:rect r="r" b="b" t="t" l="l"/>
              <a:pathLst>
                <a:path h="1104286" w="19035157">
                  <a:moveTo>
                    <a:pt x="0" y="0"/>
                  </a:moveTo>
                  <a:lnTo>
                    <a:pt x="19035157" y="0"/>
                  </a:lnTo>
                  <a:lnTo>
                    <a:pt x="19035157" y="1104286"/>
                  </a:lnTo>
                  <a:lnTo>
                    <a:pt x="0" y="1104286"/>
                  </a:lnTo>
                  <a:lnTo>
                    <a:pt x="0" y="0"/>
                  </a:lnTo>
                  <a:close/>
                </a:path>
              </a:pathLst>
            </a:custGeom>
            <a:blipFill>
              <a:blip r:embed="rId4"/>
              <a:stretch>
                <a:fillRect l="-447" t="-2304" r="0" b="-2304"/>
              </a:stretch>
            </a:blipFill>
          </p:spPr>
        </p:sp>
        <p:sp>
          <p:nvSpPr>
            <p:cNvPr name="TextBox 7" id="7"/>
            <p:cNvSpPr txBox="true"/>
            <p:nvPr/>
          </p:nvSpPr>
          <p:spPr>
            <a:xfrm rot="0">
              <a:off x="16816534" y="510868"/>
              <a:ext cx="1728792" cy="386715"/>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8" id="8"/>
            <p:cNvSpPr txBox="true"/>
            <p:nvPr/>
          </p:nvSpPr>
          <p:spPr>
            <a:xfrm rot="0">
              <a:off x="23282258" y="457316"/>
              <a:ext cx="864396" cy="440267"/>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20</a:t>
              </a:r>
            </a:p>
          </p:txBody>
        </p:sp>
        <p:sp>
          <p:nvSpPr>
            <p:cNvPr name="TextBox 9" id="9"/>
            <p:cNvSpPr txBox="true"/>
            <p:nvPr/>
          </p:nvSpPr>
          <p:spPr>
            <a:xfrm rot="0">
              <a:off x="7139674" y="510868"/>
              <a:ext cx="6091458" cy="386715"/>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IT21069772  |  Sangavi.G  |  R24-120</a:t>
              </a:r>
            </a:p>
          </p:txBody>
        </p:sp>
      </p:grpSp>
      <p:sp>
        <p:nvSpPr>
          <p:cNvPr name="Freeform 10" id="10"/>
          <p:cNvSpPr/>
          <p:nvPr/>
        </p:nvSpPr>
        <p:spPr>
          <a:xfrm flipH="false" flipV="false" rot="0">
            <a:off x="1028700" y="1928688"/>
            <a:ext cx="13592573" cy="7329612"/>
          </a:xfrm>
          <a:custGeom>
            <a:avLst/>
            <a:gdLst/>
            <a:ahLst/>
            <a:cxnLst/>
            <a:rect r="r" b="b" t="t" l="l"/>
            <a:pathLst>
              <a:path h="7329612" w="13592573">
                <a:moveTo>
                  <a:pt x="0" y="0"/>
                </a:moveTo>
                <a:lnTo>
                  <a:pt x="13592573" y="0"/>
                </a:lnTo>
                <a:lnTo>
                  <a:pt x="13592573" y="7329612"/>
                </a:lnTo>
                <a:lnTo>
                  <a:pt x="0" y="7329612"/>
                </a:lnTo>
                <a:lnTo>
                  <a:pt x="0" y="0"/>
                </a:lnTo>
                <a:close/>
              </a:path>
            </a:pathLst>
          </a:custGeom>
          <a:blipFill>
            <a:blip r:embed="rId5"/>
            <a:stretch>
              <a:fillRect l="0" t="0" r="0" b="-12195"/>
            </a:stretch>
          </a:blipFill>
        </p:spPr>
      </p:sp>
      <p:sp>
        <p:nvSpPr>
          <p:cNvPr name="TextBox 11" id="11"/>
          <p:cNvSpPr txBox="true"/>
          <p:nvPr/>
        </p:nvSpPr>
        <p:spPr>
          <a:xfrm rot="0">
            <a:off x="5220986" y="1173991"/>
            <a:ext cx="11387069" cy="1518920"/>
          </a:xfrm>
          <a:prstGeom prst="rect">
            <a:avLst/>
          </a:prstGeom>
        </p:spPr>
        <p:txBody>
          <a:bodyPr anchor="t" rtlCol="false" tIns="0" lIns="0" bIns="0" rIns="0">
            <a:spAutoFit/>
          </a:bodyPr>
          <a:lstStyle/>
          <a:p>
            <a:pPr algn="l">
              <a:lnSpc>
                <a:spcPts val="11799"/>
              </a:lnSpc>
            </a:pPr>
            <a:r>
              <a:rPr lang="en-US" sz="9999" b="true">
                <a:solidFill>
                  <a:srgbClr val="F7FDFE"/>
                </a:solidFill>
                <a:latin typeface="Bebas Neue Bold"/>
                <a:ea typeface="Bebas Neue Bold"/>
                <a:cs typeface="Bebas Neue Bold"/>
                <a:sym typeface="Bebas Neue Bold"/>
              </a:rPr>
              <a:t>COMPLETION OF THE PROJECT!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0" y="707616"/>
            <a:ext cx="18288000" cy="8311994"/>
            <a:chOff x="0" y="0"/>
            <a:chExt cx="4816593" cy="2189167"/>
          </a:xfrm>
        </p:grpSpPr>
        <p:sp>
          <p:nvSpPr>
            <p:cNvPr name="Freeform 3" id="3"/>
            <p:cNvSpPr/>
            <p:nvPr/>
          </p:nvSpPr>
          <p:spPr>
            <a:xfrm flipH="false" flipV="false" rot="0">
              <a:off x="0" y="0"/>
              <a:ext cx="4816592" cy="2189167"/>
            </a:xfrm>
            <a:custGeom>
              <a:avLst/>
              <a:gdLst/>
              <a:ahLst/>
              <a:cxnLst/>
              <a:rect r="r" b="b" t="t" l="l"/>
              <a:pathLst>
                <a:path h="2189167" w="4816592">
                  <a:moveTo>
                    <a:pt x="0" y="0"/>
                  </a:moveTo>
                  <a:lnTo>
                    <a:pt x="4816592" y="0"/>
                  </a:lnTo>
                  <a:lnTo>
                    <a:pt x="4816592" y="2189167"/>
                  </a:lnTo>
                  <a:lnTo>
                    <a:pt x="0" y="2189167"/>
                  </a:lnTo>
                  <a:close/>
                </a:path>
              </a:pathLst>
            </a:custGeom>
            <a:solidFill>
              <a:srgbClr val="FFFFFF"/>
            </a:solidFill>
            <a:ln cap="sq">
              <a:noFill/>
              <a:prstDash val="solid"/>
              <a:miter/>
            </a:ln>
          </p:spPr>
        </p:sp>
        <p:sp>
          <p:nvSpPr>
            <p:cNvPr name="TextBox 4" id="4"/>
            <p:cNvSpPr txBox="true"/>
            <p:nvPr/>
          </p:nvSpPr>
          <p:spPr>
            <a:xfrm>
              <a:off x="0" y="-38100"/>
              <a:ext cx="4816593" cy="2227267"/>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72</a:t>
              </a:r>
            </a:p>
            <a:p>
              <a:pPr algn="ctr">
                <a:lnSpc>
                  <a:spcPts val="2659"/>
                </a:lnSpc>
              </a:pPr>
              <a:r>
                <a:rPr lang="en-US" sz="1899">
                  <a:solidFill>
                    <a:srgbClr val="FFFFFF"/>
                  </a:solidFill>
                  <a:latin typeface="Canva Sans"/>
                  <a:ea typeface="Canva Sans"/>
                  <a:cs typeface="Canva Sans"/>
                  <a:sym typeface="Canva Sans"/>
                </a:rPr>
                <a:t>IT21085062</a:t>
              </a:r>
            </a:p>
            <a:p>
              <a:pPr algn="ctr">
                <a:lnSpc>
                  <a:spcPts val="2659"/>
                </a:lnSpc>
              </a:pPr>
              <a:r>
                <a:rPr lang="en-US" sz="1899">
                  <a:solidFill>
                    <a:srgbClr val="FFFFFF"/>
                  </a:solidFill>
                  <a:latin typeface="Canva Sans"/>
                  <a:ea typeface="Canva Sans"/>
                  <a:cs typeface="Canva Sans"/>
                  <a:sym typeface="Canva Sans"/>
                </a:rPr>
                <a:t>IT21102646</a:t>
              </a:r>
            </a:p>
            <a:p>
              <a:pPr algn="ctr">
                <a:lnSpc>
                  <a:spcPts val="2659"/>
                </a:lnSpc>
              </a:pPr>
              <a:r>
                <a:rPr lang="en-US" sz="1899">
                  <a:solidFill>
                    <a:srgbClr val="FFFFFF"/>
                  </a:solidFill>
                  <a:latin typeface="Canva Sans"/>
                  <a:ea typeface="Canva Sans"/>
                  <a:cs typeface="Canva Sans"/>
                  <a:sym typeface="Canva Sans"/>
                </a:rPr>
                <a:t>IT21083228</a:t>
              </a:r>
            </a:p>
            <a:p>
              <a:pPr algn="ctr">
                <a:lnSpc>
                  <a:spcPts val="2659"/>
                </a:lnSpc>
              </a:pPr>
              <a:r>
                <a:rPr lang="en-US" sz="1899">
                  <a:solidFill>
                    <a:srgbClr val="FFFFFF"/>
                  </a:solidFill>
                  <a:latin typeface="Canva Sans"/>
                  <a:ea typeface="Canva Sans"/>
                  <a:cs typeface="Canva Sans"/>
                  <a:sym typeface="Canva Sans"/>
                </a:rPr>
                <a:t>Our TE</a:t>
              </a:r>
            </a:p>
            <a:p>
              <a:pPr algn="ctr">
                <a:lnSpc>
                  <a:spcPts val="2659"/>
                </a:lnSpc>
              </a:pPr>
              <a:r>
                <a:rPr lang="en-US" sz="1899">
                  <a:solidFill>
                    <a:srgbClr val="FFFFFF"/>
                  </a:solidFill>
                  <a:latin typeface="Canva Sans"/>
                  <a:ea typeface="Canva Sans"/>
                  <a:cs typeface="Canva Sans"/>
                  <a:sym typeface="Canva Sans"/>
                </a:rPr>
                <a:t>Shangavi.G</a:t>
              </a:r>
            </a:p>
            <a:p>
              <a:pPr algn="ctr">
                <a:lnSpc>
                  <a:spcPts val="2659"/>
                </a:lnSpc>
              </a:pPr>
              <a:r>
                <a:rPr lang="en-US" sz="1899">
                  <a:solidFill>
                    <a:srgbClr val="FFFFFF"/>
                  </a:solidFill>
                  <a:latin typeface="Canva Sans"/>
                  <a:ea typeface="Canva Sans"/>
                  <a:cs typeface="Canva Sans"/>
                  <a:sym typeface="Canva Sans"/>
                </a:rPr>
                <a:t>Kajanan.T</a:t>
              </a:r>
            </a:p>
            <a:p>
              <a:pPr algn="ctr">
                <a:lnSpc>
                  <a:spcPts val="2659"/>
                </a:lnSpc>
              </a:pPr>
              <a:r>
                <a:rPr lang="en-US" sz="1899">
                  <a:solidFill>
                    <a:srgbClr val="FFFFFF"/>
                  </a:solidFill>
                  <a:latin typeface="Canva Sans"/>
                  <a:ea typeface="Canva Sans"/>
                  <a:cs typeface="Canva Sans"/>
                  <a:sym typeface="Canva Sans"/>
                </a:rPr>
                <a:t>Venuganth.A</a:t>
              </a:r>
            </a:p>
            <a:p>
              <a:pPr algn="ctr">
                <a:lnSpc>
                  <a:spcPts val="2659"/>
                </a:lnSpc>
              </a:pPr>
              <a:r>
                <a:rPr lang="en-US" sz="1899">
                  <a:solidFill>
                    <a:srgbClr val="FFFFFF"/>
                  </a:solidFill>
                  <a:latin typeface="Canva Sans"/>
                  <a:ea typeface="Canva Sans"/>
                  <a:cs typeface="Canva Sans"/>
                  <a:sym typeface="Canva Sans"/>
                </a:rPr>
                <a:t>Methiny.S</a:t>
              </a:r>
            </a:p>
            <a:p>
              <a:pPr algn="ctr">
                <a:lnSpc>
                  <a:spcPts val="2659"/>
                </a:lnSpc>
              </a:pPr>
              <a:r>
                <a:rPr lang="en-US" sz="1899">
                  <a:solidFill>
                    <a:srgbClr val="FFFFFF"/>
                  </a:solidFill>
                  <a:latin typeface="Canva Sans"/>
                  <a:ea typeface="Canva Sans"/>
                  <a:cs typeface="Canva Sans"/>
                  <a:sym typeface="Canva Sans"/>
                </a:rPr>
                <a:t>IT21069772</a:t>
              </a:r>
            </a:p>
            <a:p>
              <a:pPr algn="ctr">
                <a:lnSpc>
                  <a:spcPts val="2659"/>
                </a:lnSpc>
              </a:pPr>
              <a:r>
                <a:rPr lang="en-US" sz="1899">
                  <a:solidFill>
                    <a:srgbClr val="FFFFFF"/>
                  </a:solidFill>
                  <a:latin typeface="Canva Sans"/>
                  <a:ea typeface="Canva Sans"/>
                  <a:cs typeface="Canva Sans"/>
                  <a:sym typeface="Canva Sans"/>
                </a:rPr>
                <a:t>IT21085062</a:t>
              </a:r>
            </a:p>
            <a:p>
              <a:pPr algn="ctr">
                <a:lnSpc>
                  <a:spcPts val="2659"/>
                </a:lnSpc>
              </a:pPr>
              <a:r>
                <a:rPr lang="en-US" sz="1899">
                  <a:solidFill>
                    <a:srgbClr val="FFFFFF"/>
                  </a:solidFill>
                  <a:latin typeface="Canva Sans"/>
                  <a:ea typeface="Canva Sans"/>
                  <a:cs typeface="Canva Sans"/>
                  <a:sym typeface="Canva Sans"/>
                </a:rPr>
                <a:t>IT21102646</a:t>
              </a:r>
            </a:p>
            <a:p>
              <a:pPr algn="ctr">
                <a:lnSpc>
                  <a:spcPts val="2659"/>
                </a:lnSpc>
              </a:pPr>
              <a:r>
                <a:rPr lang="en-US" sz="1899">
                  <a:solidFill>
                    <a:srgbClr val="FFFFFF"/>
                  </a:solidFill>
                  <a:latin typeface="Canva Sans"/>
                  <a:ea typeface="Canva Sans"/>
                  <a:cs typeface="Canva Sans"/>
                  <a:sym typeface="Canva Sans"/>
                </a:rPr>
                <a:t>IT21083228</a:t>
              </a:r>
            </a:p>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TextBox 6" id="6"/>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7" id="7"/>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1</a:t>
            </a:r>
          </a:p>
        </p:txBody>
      </p:sp>
      <p:sp>
        <p:nvSpPr>
          <p:cNvPr name="Freeform 8" id="8"/>
          <p:cNvSpPr/>
          <p:nvPr/>
        </p:nvSpPr>
        <p:spPr>
          <a:xfrm flipH="false" flipV="false" rot="0">
            <a:off x="0" y="0"/>
            <a:ext cx="18288000" cy="9120550"/>
          </a:xfrm>
          <a:custGeom>
            <a:avLst/>
            <a:gdLst/>
            <a:ahLst/>
            <a:cxnLst/>
            <a:rect r="r" b="b" t="t" l="l"/>
            <a:pathLst>
              <a:path h="9120550" w="18288000">
                <a:moveTo>
                  <a:pt x="0" y="0"/>
                </a:moveTo>
                <a:lnTo>
                  <a:pt x="18288000" y="0"/>
                </a:lnTo>
                <a:lnTo>
                  <a:pt x="18288000" y="9120550"/>
                </a:lnTo>
                <a:lnTo>
                  <a:pt x="0" y="9120550"/>
                </a:lnTo>
                <a:lnTo>
                  <a:pt x="0" y="0"/>
                </a:lnTo>
                <a:close/>
              </a:path>
            </a:pathLst>
          </a:custGeom>
          <a:blipFill>
            <a:blip r:embed="rId3"/>
            <a:stretch>
              <a:fillRect l="0" t="-16858" r="0" b="-16858"/>
            </a:stretch>
          </a:blipFill>
        </p:spPr>
      </p:sp>
      <p:grpSp>
        <p:nvGrpSpPr>
          <p:cNvPr name="Group 9" id="9"/>
          <p:cNvGrpSpPr/>
          <p:nvPr/>
        </p:nvGrpSpPr>
        <p:grpSpPr>
          <a:xfrm rot="0">
            <a:off x="0" y="0"/>
            <a:ext cx="18288000" cy="9258300"/>
            <a:chOff x="0" y="0"/>
            <a:chExt cx="4877324" cy="2469145"/>
          </a:xfrm>
        </p:grpSpPr>
        <p:sp>
          <p:nvSpPr>
            <p:cNvPr name="Freeform 10" id="10"/>
            <p:cNvSpPr/>
            <p:nvPr/>
          </p:nvSpPr>
          <p:spPr>
            <a:xfrm flipH="false" flipV="false" rot="0">
              <a:off x="0" y="0"/>
              <a:ext cx="4877324" cy="2469145"/>
            </a:xfrm>
            <a:custGeom>
              <a:avLst/>
              <a:gdLst/>
              <a:ahLst/>
              <a:cxnLst/>
              <a:rect r="r" b="b" t="t" l="l"/>
              <a:pathLst>
                <a:path h="2469145" w="4877324">
                  <a:moveTo>
                    <a:pt x="0" y="0"/>
                  </a:moveTo>
                  <a:lnTo>
                    <a:pt x="4877324" y="0"/>
                  </a:lnTo>
                  <a:lnTo>
                    <a:pt x="4877324" y="2469145"/>
                  </a:lnTo>
                  <a:lnTo>
                    <a:pt x="0" y="2469145"/>
                  </a:lnTo>
                  <a:close/>
                </a:path>
              </a:pathLst>
            </a:custGeom>
            <a:solidFill>
              <a:srgbClr val="48BAC3"/>
            </a:solidFill>
          </p:spPr>
        </p:sp>
        <p:sp>
          <p:nvSpPr>
            <p:cNvPr name="TextBox 11" id="11"/>
            <p:cNvSpPr txBox="true"/>
            <p:nvPr/>
          </p:nvSpPr>
          <p:spPr>
            <a:xfrm>
              <a:off x="0" y="-38100"/>
              <a:ext cx="4877324" cy="250724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05950" y="1326696"/>
            <a:ext cx="16028501" cy="5219845"/>
            <a:chOff x="0" y="0"/>
            <a:chExt cx="4274726" cy="1392108"/>
          </a:xfrm>
        </p:grpSpPr>
        <p:sp>
          <p:nvSpPr>
            <p:cNvPr name="Freeform 13" id="13"/>
            <p:cNvSpPr/>
            <p:nvPr/>
          </p:nvSpPr>
          <p:spPr>
            <a:xfrm flipH="false" flipV="false" rot="0">
              <a:off x="0" y="0"/>
              <a:ext cx="4274726" cy="1392108"/>
            </a:xfrm>
            <a:custGeom>
              <a:avLst/>
              <a:gdLst/>
              <a:ahLst/>
              <a:cxnLst/>
              <a:rect r="r" b="b" t="t" l="l"/>
              <a:pathLst>
                <a:path h="1392108" w="4274726">
                  <a:moveTo>
                    <a:pt x="0" y="0"/>
                  </a:moveTo>
                  <a:lnTo>
                    <a:pt x="4274726" y="0"/>
                  </a:lnTo>
                  <a:lnTo>
                    <a:pt x="4274726" y="1392108"/>
                  </a:lnTo>
                  <a:lnTo>
                    <a:pt x="0" y="1392108"/>
                  </a:lnTo>
                  <a:close/>
                </a:path>
              </a:pathLst>
            </a:custGeom>
            <a:solidFill>
              <a:srgbClr val="2D3541"/>
            </a:solidFill>
          </p:spPr>
        </p:sp>
        <p:sp>
          <p:nvSpPr>
            <p:cNvPr name="TextBox 14" id="14"/>
            <p:cNvSpPr txBox="true"/>
            <p:nvPr/>
          </p:nvSpPr>
          <p:spPr>
            <a:xfrm>
              <a:off x="0" y="-38100"/>
              <a:ext cx="4274726" cy="1430208"/>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2051274" y="3735628"/>
            <a:ext cx="3356876" cy="4080018"/>
            <a:chOff x="0" y="0"/>
            <a:chExt cx="7336282" cy="8916670"/>
          </a:xfrm>
        </p:grpSpPr>
        <p:sp>
          <p:nvSpPr>
            <p:cNvPr name="Freeform 16" id="16"/>
            <p:cNvSpPr/>
            <p:nvPr/>
          </p:nvSpPr>
          <p:spPr>
            <a:xfrm flipH="false" flipV="false" rot="0">
              <a:off x="6350" y="6350"/>
              <a:ext cx="7323582" cy="8903970"/>
            </a:xfrm>
            <a:custGeom>
              <a:avLst/>
              <a:gdLst/>
              <a:ahLst/>
              <a:cxnLst/>
              <a:rect r="r" b="b" t="t" l="l"/>
              <a:pathLst>
                <a:path h="8903970" w="7323582">
                  <a:moveTo>
                    <a:pt x="7323582" y="8903970"/>
                  </a:moveTo>
                  <a:lnTo>
                    <a:pt x="0" y="8903970"/>
                  </a:lnTo>
                  <a:lnTo>
                    <a:pt x="0" y="3613404"/>
                  </a:lnTo>
                  <a:cubicBezTo>
                    <a:pt x="19177" y="2098929"/>
                    <a:pt x="1000760" y="729742"/>
                    <a:pt x="2442464" y="205867"/>
                  </a:cubicBezTo>
                  <a:lnTo>
                    <a:pt x="2452751" y="202184"/>
                  </a:lnTo>
                  <a:lnTo>
                    <a:pt x="2460752" y="200152"/>
                  </a:lnTo>
                  <a:cubicBezTo>
                    <a:pt x="2460625" y="200152"/>
                    <a:pt x="2461895" y="199771"/>
                    <a:pt x="2463546" y="199136"/>
                  </a:cubicBezTo>
                  <a:lnTo>
                    <a:pt x="2472436" y="195834"/>
                  </a:lnTo>
                  <a:cubicBezTo>
                    <a:pt x="2855341" y="65913"/>
                    <a:pt x="3254883" y="0"/>
                    <a:pt x="3659759" y="0"/>
                  </a:cubicBezTo>
                  <a:lnTo>
                    <a:pt x="3663696" y="0"/>
                  </a:lnTo>
                  <a:cubicBezTo>
                    <a:pt x="4068699" y="0"/>
                    <a:pt x="4468114" y="65913"/>
                    <a:pt x="4851146" y="195834"/>
                  </a:cubicBezTo>
                  <a:lnTo>
                    <a:pt x="4860036" y="199136"/>
                  </a:lnTo>
                  <a:cubicBezTo>
                    <a:pt x="4861560" y="199771"/>
                    <a:pt x="4862957" y="200152"/>
                    <a:pt x="4863465" y="200279"/>
                  </a:cubicBezTo>
                  <a:lnTo>
                    <a:pt x="4870323" y="201930"/>
                  </a:lnTo>
                  <a:lnTo>
                    <a:pt x="4880610" y="205613"/>
                  </a:lnTo>
                  <a:cubicBezTo>
                    <a:pt x="6322568" y="729488"/>
                    <a:pt x="7304405" y="2098802"/>
                    <a:pt x="7323455" y="3613150"/>
                  </a:cubicBezTo>
                  <a:lnTo>
                    <a:pt x="7323582" y="8903970"/>
                  </a:lnTo>
                  <a:close/>
                  <a:moveTo>
                    <a:pt x="19050" y="8884920"/>
                  </a:moveTo>
                  <a:lnTo>
                    <a:pt x="7304659" y="8884920"/>
                  </a:lnTo>
                  <a:lnTo>
                    <a:pt x="7304659" y="3613404"/>
                  </a:lnTo>
                  <a:cubicBezTo>
                    <a:pt x="7285609" y="2107184"/>
                    <a:pt x="6308979" y="744855"/>
                    <a:pt x="4874260" y="223647"/>
                  </a:cubicBezTo>
                  <a:lnTo>
                    <a:pt x="4864989" y="220218"/>
                  </a:lnTo>
                  <a:lnTo>
                    <a:pt x="4858893" y="218821"/>
                  </a:lnTo>
                  <a:cubicBezTo>
                    <a:pt x="4858003" y="218567"/>
                    <a:pt x="4855464" y="217805"/>
                    <a:pt x="4852924" y="216789"/>
                  </a:cubicBezTo>
                  <a:lnTo>
                    <a:pt x="4845177" y="213868"/>
                  </a:lnTo>
                  <a:cubicBezTo>
                    <a:pt x="4464177" y="84582"/>
                    <a:pt x="4066667" y="19050"/>
                    <a:pt x="3663823" y="19050"/>
                  </a:cubicBezTo>
                  <a:lnTo>
                    <a:pt x="3659886" y="19050"/>
                  </a:lnTo>
                  <a:cubicBezTo>
                    <a:pt x="3257042" y="19050"/>
                    <a:pt x="2859532" y="84582"/>
                    <a:pt x="2478532" y="213868"/>
                  </a:cubicBezTo>
                  <a:lnTo>
                    <a:pt x="2470785" y="216789"/>
                  </a:lnTo>
                  <a:cubicBezTo>
                    <a:pt x="2468626" y="217678"/>
                    <a:pt x="2466467" y="218313"/>
                    <a:pt x="2465959" y="218567"/>
                  </a:cubicBezTo>
                  <a:lnTo>
                    <a:pt x="2458212" y="220472"/>
                  </a:lnTo>
                  <a:lnTo>
                    <a:pt x="2448941" y="223901"/>
                  </a:lnTo>
                  <a:cubicBezTo>
                    <a:pt x="1014603" y="744855"/>
                    <a:pt x="38100" y="2107057"/>
                    <a:pt x="19050" y="3613531"/>
                  </a:cubicBezTo>
                  <a:lnTo>
                    <a:pt x="19050" y="8884920"/>
                  </a:lnTo>
                  <a:close/>
                </a:path>
              </a:pathLst>
            </a:custGeom>
            <a:solidFill>
              <a:srgbClr val="48BAC3"/>
            </a:solidFill>
          </p:spPr>
        </p:sp>
        <p:sp>
          <p:nvSpPr>
            <p:cNvPr name="Freeform 17" id="17"/>
            <p:cNvSpPr/>
            <p:nvPr/>
          </p:nvSpPr>
          <p:spPr>
            <a:xfrm flipH="false" flipV="false" rot="48000">
              <a:off x="142367" y="150540"/>
              <a:ext cx="7098328" cy="8659180"/>
            </a:xfrm>
            <a:custGeom>
              <a:avLst/>
              <a:gdLst/>
              <a:ahLst/>
              <a:cxnLst/>
              <a:rect r="r" b="b" t="t" l="l"/>
              <a:pathLst>
                <a:path h="8659180" w="7098328">
                  <a:moveTo>
                    <a:pt x="73626" y="8659180"/>
                  </a:moveTo>
                  <a:lnTo>
                    <a:pt x="1867" y="3520118"/>
                  </a:lnTo>
                  <a:cubicBezTo>
                    <a:pt x="0" y="2067504"/>
                    <a:pt x="923523" y="740665"/>
                    <a:pt x="2300162" y="218727"/>
                  </a:cubicBezTo>
                  <a:lnTo>
                    <a:pt x="2303069" y="217671"/>
                  </a:lnTo>
                  <a:cubicBezTo>
                    <a:pt x="2307497" y="216466"/>
                    <a:pt x="2316605" y="213798"/>
                    <a:pt x="2326958" y="209335"/>
                  </a:cubicBezTo>
                  <a:cubicBezTo>
                    <a:pt x="2692339" y="79634"/>
                    <a:pt x="3075084" y="10911"/>
                    <a:pt x="3463793" y="5483"/>
                  </a:cubicBezTo>
                  <a:cubicBezTo>
                    <a:pt x="3464428" y="5474"/>
                    <a:pt x="3465063" y="5465"/>
                    <a:pt x="3465825" y="5454"/>
                  </a:cubicBezTo>
                  <a:cubicBezTo>
                    <a:pt x="3466460" y="5446"/>
                    <a:pt x="3467095" y="5437"/>
                    <a:pt x="3467857" y="5426"/>
                  </a:cubicBezTo>
                  <a:cubicBezTo>
                    <a:pt x="3856439" y="0"/>
                    <a:pt x="4241081" y="58008"/>
                    <a:pt x="4609941" y="177457"/>
                  </a:cubicBezTo>
                  <a:cubicBezTo>
                    <a:pt x="4620415" y="181629"/>
                    <a:pt x="4629593" y="184041"/>
                    <a:pt x="4634054" y="185122"/>
                  </a:cubicBezTo>
                  <a:lnTo>
                    <a:pt x="4636989" y="186097"/>
                  </a:lnTo>
                  <a:cubicBezTo>
                    <a:pt x="6027664" y="669393"/>
                    <a:pt x="6988002" y="1969927"/>
                    <a:pt x="7026569" y="3422029"/>
                  </a:cubicBezTo>
                  <a:lnTo>
                    <a:pt x="7098328" y="8561090"/>
                  </a:lnTo>
                  <a:lnTo>
                    <a:pt x="73626" y="8659180"/>
                  </a:lnTo>
                  <a:close/>
                </a:path>
              </a:pathLst>
            </a:custGeom>
            <a:blipFill>
              <a:blip r:embed="rId4"/>
              <a:stretch>
                <a:fillRect l="-9928" t="-19175" r="-3144" b="-683"/>
              </a:stretch>
            </a:blipFill>
          </p:spPr>
        </p:sp>
      </p:grpSp>
      <p:grpSp>
        <p:nvGrpSpPr>
          <p:cNvPr name="Group 18" id="18"/>
          <p:cNvGrpSpPr>
            <a:grpSpLocks noChangeAspect="true"/>
          </p:cNvGrpSpPr>
          <p:nvPr/>
        </p:nvGrpSpPr>
        <p:grpSpPr>
          <a:xfrm rot="0">
            <a:off x="5758904" y="3735628"/>
            <a:ext cx="3356876" cy="4080018"/>
            <a:chOff x="0" y="0"/>
            <a:chExt cx="7336282" cy="8916670"/>
          </a:xfrm>
        </p:grpSpPr>
        <p:sp>
          <p:nvSpPr>
            <p:cNvPr name="Freeform 19" id="19"/>
            <p:cNvSpPr/>
            <p:nvPr/>
          </p:nvSpPr>
          <p:spPr>
            <a:xfrm flipH="false" flipV="false" rot="0">
              <a:off x="6350" y="6350"/>
              <a:ext cx="7323582" cy="8903970"/>
            </a:xfrm>
            <a:custGeom>
              <a:avLst/>
              <a:gdLst/>
              <a:ahLst/>
              <a:cxnLst/>
              <a:rect r="r" b="b" t="t" l="l"/>
              <a:pathLst>
                <a:path h="8903970" w="7323582">
                  <a:moveTo>
                    <a:pt x="7323582" y="8903970"/>
                  </a:moveTo>
                  <a:lnTo>
                    <a:pt x="0" y="8903970"/>
                  </a:lnTo>
                  <a:lnTo>
                    <a:pt x="0" y="3613404"/>
                  </a:lnTo>
                  <a:cubicBezTo>
                    <a:pt x="19177" y="2098929"/>
                    <a:pt x="1000760" y="729742"/>
                    <a:pt x="2442464" y="205867"/>
                  </a:cubicBezTo>
                  <a:lnTo>
                    <a:pt x="2452751" y="202184"/>
                  </a:lnTo>
                  <a:lnTo>
                    <a:pt x="2460752" y="200152"/>
                  </a:lnTo>
                  <a:cubicBezTo>
                    <a:pt x="2460625" y="200152"/>
                    <a:pt x="2461895" y="199771"/>
                    <a:pt x="2463546" y="199136"/>
                  </a:cubicBezTo>
                  <a:lnTo>
                    <a:pt x="2472436" y="195834"/>
                  </a:lnTo>
                  <a:cubicBezTo>
                    <a:pt x="2855341" y="65913"/>
                    <a:pt x="3254883" y="0"/>
                    <a:pt x="3659759" y="0"/>
                  </a:cubicBezTo>
                  <a:lnTo>
                    <a:pt x="3663696" y="0"/>
                  </a:lnTo>
                  <a:cubicBezTo>
                    <a:pt x="4068699" y="0"/>
                    <a:pt x="4468114" y="65913"/>
                    <a:pt x="4851146" y="195834"/>
                  </a:cubicBezTo>
                  <a:lnTo>
                    <a:pt x="4860036" y="199136"/>
                  </a:lnTo>
                  <a:cubicBezTo>
                    <a:pt x="4861560" y="199771"/>
                    <a:pt x="4862957" y="200152"/>
                    <a:pt x="4863465" y="200279"/>
                  </a:cubicBezTo>
                  <a:lnTo>
                    <a:pt x="4870323" y="201930"/>
                  </a:lnTo>
                  <a:lnTo>
                    <a:pt x="4880610" y="205613"/>
                  </a:lnTo>
                  <a:cubicBezTo>
                    <a:pt x="6322568" y="729488"/>
                    <a:pt x="7304405" y="2098802"/>
                    <a:pt x="7323455" y="3613150"/>
                  </a:cubicBezTo>
                  <a:lnTo>
                    <a:pt x="7323582" y="8903970"/>
                  </a:lnTo>
                  <a:close/>
                  <a:moveTo>
                    <a:pt x="19050" y="8884920"/>
                  </a:moveTo>
                  <a:lnTo>
                    <a:pt x="7304659" y="8884920"/>
                  </a:lnTo>
                  <a:lnTo>
                    <a:pt x="7304659" y="3613404"/>
                  </a:lnTo>
                  <a:cubicBezTo>
                    <a:pt x="7285609" y="2107184"/>
                    <a:pt x="6308979" y="744855"/>
                    <a:pt x="4874260" y="223647"/>
                  </a:cubicBezTo>
                  <a:lnTo>
                    <a:pt x="4864989" y="220218"/>
                  </a:lnTo>
                  <a:lnTo>
                    <a:pt x="4858893" y="218821"/>
                  </a:lnTo>
                  <a:cubicBezTo>
                    <a:pt x="4858003" y="218567"/>
                    <a:pt x="4855464" y="217805"/>
                    <a:pt x="4852924" y="216789"/>
                  </a:cubicBezTo>
                  <a:lnTo>
                    <a:pt x="4845177" y="213868"/>
                  </a:lnTo>
                  <a:cubicBezTo>
                    <a:pt x="4464177" y="84582"/>
                    <a:pt x="4066667" y="19050"/>
                    <a:pt x="3663823" y="19050"/>
                  </a:cubicBezTo>
                  <a:lnTo>
                    <a:pt x="3659886" y="19050"/>
                  </a:lnTo>
                  <a:cubicBezTo>
                    <a:pt x="3257042" y="19050"/>
                    <a:pt x="2859532" y="84582"/>
                    <a:pt x="2478532" y="213868"/>
                  </a:cubicBezTo>
                  <a:lnTo>
                    <a:pt x="2470785" y="216789"/>
                  </a:lnTo>
                  <a:cubicBezTo>
                    <a:pt x="2468626" y="217678"/>
                    <a:pt x="2466467" y="218313"/>
                    <a:pt x="2465959" y="218567"/>
                  </a:cubicBezTo>
                  <a:lnTo>
                    <a:pt x="2458212" y="220472"/>
                  </a:lnTo>
                  <a:lnTo>
                    <a:pt x="2448941" y="223901"/>
                  </a:lnTo>
                  <a:cubicBezTo>
                    <a:pt x="1014603" y="744855"/>
                    <a:pt x="38100" y="2107057"/>
                    <a:pt x="19050" y="3613531"/>
                  </a:cubicBezTo>
                  <a:lnTo>
                    <a:pt x="19050" y="8884920"/>
                  </a:lnTo>
                  <a:close/>
                </a:path>
              </a:pathLst>
            </a:custGeom>
            <a:solidFill>
              <a:srgbClr val="48BAC3"/>
            </a:solidFill>
          </p:spPr>
        </p:sp>
        <p:sp>
          <p:nvSpPr>
            <p:cNvPr name="Freeform 20" id="20"/>
            <p:cNvSpPr/>
            <p:nvPr/>
          </p:nvSpPr>
          <p:spPr>
            <a:xfrm flipH="false" flipV="false" rot="-59999">
              <a:off x="81016" y="149410"/>
              <a:ext cx="7121079" cy="8672334"/>
            </a:xfrm>
            <a:custGeom>
              <a:avLst/>
              <a:gdLst/>
              <a:ahLst/>
              <a:cxnLst/>
              <a:rect r="r" b="b" t="t" l="l"/>
              <a:pathLst>
                <a:path h="8672334" w="7121079">
                  <a:moveTo>
                    <a:pt x="0" y="8549724"/>
                  </a:moveTo>
                  <a:lnTo>
                    <a:pt x="89698" y="3410945"/>
                  </a:lnTo>
                  <a:cubicBezTo>
                    <a:pt x="133460" y="1958988"/>
                    <a:pt x="1098205" y="661813"/>
                    <a:pt x="2490559" y="183374"/>
                  </a:cubicBezTo>
                  <a:lnTo>
                    <a:pt x="2493497" y="182409"/>
                  </a:lnTo>
                  <a:cubicBezTo>
                    <a:pt x="2497961" y="181344"/>
                    <a:pt x="2507148" y="178964"/>
                    <a:pt x="2517636" y="174828"/>
                  </a:cubicBezTo>
                  <a:cubicBezTo>
                    <a:pt x="2886911" y="56668"/>
                    <a:pt x="3271626" y="0"/>
                    <a:pt x="3660314" y="6785"/>
                  </a:cubicBezTo>
                  <a:cubicBezTo>
                    <a:pt x="3660948" y="6796"/>
                    <a:pt x="3661584" y="6807"/>
                    <a:pt x="3662345" y="6820"/>
                  </a:cubicBezTo>
                  <a:cubicBezTo>
                    <a:pt x="3662980" y="6831"/>
                    <a:pt x="3663615" y="6843"/>
                    <a:pt x="3664377" y="6856"/>
                  </a:cubicBezTo>
                  <a:cubicBezTo>
                    <a:pt x="4052938" y="13638"/>
                    <a:pt x="4435568" y="83700"/>
                    <a:pt x="4800494" y="214675"/>
                  </a:cubicBezTo>
                  <a:cubicBezTo>
                    <a:pt x="4810832" y="219175"/>
                    <a:pt x="4819930" y="221874"/>
                    <a:pt x="4824354" y="223094"/>
                  </a:cubicBezTo>
                  <a:lnTo>
                    <a:pt x="4827257" y="224161"/>
                  </a:lnTo>
                  <a:cubicBezTo>
                    <a:pt x="6202066" y="750901"/>
                    <a:pt x="7121079" y="2080957"/>
                    <a:pt x="7114015" y="3533554"/>
                  </a:cubicBezTo>
                  <a:lnTo>
                    <a:pt x="7024317" y="8672334"/>
                  </a:lnTo>
                  <a:lnTo>
                    <a:pt x="0" y="8549724"/>
                  </a:lnTo>
                  <a:close/>
                </a:path>
              </a:pathLst>
            </a:custGeom>
            <a:blipFill>
              <a:blip r:embed="rId5"/>
              <a:stretch>
                <a:fillRect l="-13800" t="-137" r="-3989" b="-10371"/>
              </a:stretch>
            </a:blipFill>
          </p:spPr>
        </p:sp>
      </p:grpSp>
      <p:grpSp>
        <p:nvGrpSpPr>
          <p:cNvPr name="Group 21" id="21"/>
          <p:cNvGrpSpPr>
            <a:grpSpLocks noChangeAspect="true"/>
          </p:cNvGrpSpPr>
          <p:nvPr/>
        </p:nvGrpSpPr>
        <p:grpSpPr>
          <a:xfrm rot="0">
            <a:off x="13177507" y="3735628"/>
            <a:ext cx="3356876" cy="4080018"/>
            <a:chOff x="0" y="0"/>
            <a:chExt cx="7336282" cy="8916670"/>
          </a:xfrm>
        </p:grpSpPr>
        <p:sp>
          <p:nvSpPr>
            <p:cNvPr name="Freeform 22" id="22"/>
            <p:cNvSpPr/>
            <p:nvPr/>
          </p:nvSpPr>
          <p:spPr>
            <a:xfrm flipH="false" flipV="false" rot="0">
              <a:off x="6350" y="6350"/>
              <a:ext cx="7323582" cy="8903970"/>
            </a:xfrm>
            <a:custGeom>
              <a:avLst/>
              <a:gdLst/>
              <a:ahLst/>
              <a:cxnLst/>
              <a:rect r="r" b="b" t="t" l="l"/>
              <a:pathLst>
                <a:path h="8903970" w="7323582">
                  <a:moveTo>
                    <a:pt x="7323582" y="8903970"/>
                  </a:moveTo>
                  <a:lnTo>
                    <a:pt x="0" y="8903970"/>
                  </a:lnTo>
                  <a:lnTo>
                    <a:pt x="0" y="3613404"/>
                  </a:lnTo>
                  <a:cubicBezTo>
                    <a:pt x="19177" y="2098929"/>
                    <a:pt x="1000760" y="729742"/>
                    <a:pt x="2442464" y="205867"/>
                  </a:cubicBezTo>
                  <a:lnTo>
                    <a:pt x="2452751" y="202184"/>
                  </a:lnTo>
                  <a:lnTo>
                    <a:pt x="2460752" y="200152"/>
                  </a:lnTo>
                  <a:cubicBezTo>
                    <a:pt x="2460625" y="200152"/>
                    <a:pt x="2461895" y="199771"/>
                    <a:pt x="2463546" y="199136"/>
                  </a:cubicBezTo>
                  <a:lnTo>
                    <a:pt x="2472436" y="195834"/>
                  </a:lnTo>
                  <a:cubicBezTo>
                    <a:pt x="2855341" y="65913"/>
                    <a:pt x="3254883" y="0"/>
                    <a:pt x="3659759" y="0"/>
                  </a:cubicBezTo>
                  <a:lnTo>
                    <a:pt x="3663696" y="0"/>
                  </a:lnTo>
                  <a:cubicBezTo>
                    <a:pt x="4068699" y="0"/>
                    <a:pt x="4468114" y="65913"/>
                    <a:pt x="4851146" y="195834"/>
                  </a:cubicBezTo>
                  <a:lnTo>
                    <a:pt x="4860036" y="199136"/>
                  </a:lnTo>
                  <a:cubicBezTo>
                    <a:pt x="4861560" y="199771"/>
                    <a:pt x="4862957" y="200152"/>
                    <a:pt x="4863465" y="200279"/>
                  </a:cubicBezTo>
                  <a:lnTo>
                    <a:pt x="4870323" y="201930"/>
                  </a:lnTo>
                  <a:lnTo>
                    <a:pt x="4880610" y="205613"/>
                  </a:lnTo>
                  <a:cubicBezTo>
                    <a:pt x="6322568" y="729488"/>
                    <a:pt x="7304405" y="2098802"/>
                    <a:pt x="7323455" y="3613150"/>
                  </a:cubicBezTo>
                  <a:lnTo>
                    <a:pt x="7323582" y="8903970"/>
                  </a:lnTo>
                  <a:close/>
                  <a:moveTo>
                    <a:pt x="19050" y="8884920"/>
                  </a:moveTo>
                  <a:lnTo>
                    <a:pt x="7304659" y="8884920"/>
                  </a:lnTo>
                  <a:lnTo>
                    <a:pt x="7304659" y="3613404"/>
                  </a:lnTo>
                  <a:cubicBezTo>
                    <a:pt x="7285609" y="2107184"/>
                    <a:pt x="6308979" y="744855"/>
                    <a:pt x="4874260" y="223647"/>
                  </a:cubicBezTo>
                  <a:lnTo>
                    <a:pt x="4864989" y="220218"/>
                  </a:lnTo>
                  <a:lnTo>
                    <a:pt x="4858893" y="218821"/>
                  </a:lnTo>
                  <a:cubicBezTo>
                    <a:pt x="4858003" y="218567"/>
                    <a:pt x="4855464" y="217805"/>
                    <a:pt x="4852924" y="216789"/>
                  </a:cubicBezTo>
                  <a:lnTo>
                    <a:pt x="4845177" y="213868"/>
                  </a:lnTo>
                  <a:cubicBezTo>
                    <a:pt x="4464177" y="84582"/>
                    <a:pt x="4066667" y="19050"/>
                    <a:pt x="3663823" y="19050"/>
                  </a:cubicBezTo>
                  <a:lnTo>
                    <a:pt x="3659886" y="19050"/>
                  </a:lnTo>
                  <a:cubicBezTo>
                    <a:pt x="3257042" y="19050"/>
                    <a:pt x="2859532" y="84582"/>
                    <a:pt x="2478532" y="213868"/>
                  </a:cubicBezTo>
                  <a:lnTo>
                    <a:pt x="2470785" y="216789"/>
                  </a:lnTo>
                  <a:cubicBezTo>
                    <a:pt x="2468626" y="217678"/>
                    <a:pt x="2466467" y="218313"/>
                    <a:pt x="2465959" y="218567"/>
                  </a:cubicBezTo>
                  <a:lnTo>
                    <a:pt x="2458212" y="220472"/>
                  </a:lnTo>
                  <a:lnTo>
                    <a:pt x="2448941" y="223901"/>
                  </a:lnTo>
                  <a:cubicBezTo>
                    <a:pt x="1014603" y="744855"/>
                    <a:pt x="38100" y="2107057"/>
                    <a:pt x="19050" y="3613531"/>
                  </a:cubicBezTo>
                  <a:lnTo>
                    <a:pt x="19050" y="8884920"/>
                  </a:lnTo>
                  <a:close/>
                </a:path>
              </a:pathLst>
            </a:custGeom>
            <a:solidFill>
              <a:srgbClr val="48BAC3"/>
            </a:solidFill>
          </p:spPr>
        </p:sp>
        <p:sp>
          <p:nvSpPr>
            <p:cNvPr name="Freeform 23" id="23"/>
            <p:cNvSpPr/>
            <p:nvPr/>
          </p:nvSpPr>
          <p:spPr>
            <a:xfrm flipH="false" flipV="false" rot="0">
              <a:off x="155575" y="155575"/>
              <a:ext cx="7025387" cy="8605520"/>
            </a:xfrm>
            <a:custGeom>
              <a:avLst/>
              <a:gdLst/>
              <a:ahLst/>
              <a:cxnLst/>
              <a:rect r="r" b="b" t="t" l="l"/>
              <a:pathLst>
                <a:path h="8605520" w="7025387">
                  <a:moveTo>
                    <a:pt x="0" y="8605520"/>
                  </a:moveTo>
                  <a:lnTo>
                    <a:pt x="0" y="3465957"/>
                  </a:lnTo>
                  <a:cubicBezTo>
                    <a:pt x="18415" y="2013458"/>
                    <a:pt x="960374" y="699643"/>
                    <a:pt x="2344166" y="196977"/>
                  </a:cubicBezTo>
                  <a:lnTo>
                    <a:pt x="2347087" y="195961"/>
                  </a:lnTo>
                  <a:cubicBezTo>
                    <a:pt x="2351532" y="194818"/>
                    <a:pt x="2360676" y="192278"/>
                    <a:pt x="2371090" y="187960"/>
                  </a:cubicBezTo>
                  <a:cubicBezTo>
                    <a:pt x="2738247" y="63373"/>
                    <a:pt x="3121914" y="0"/>
                    <a:pt x="3510661" y="0"/>
                  </a:cubicBezTo>
                  <a:cubicBezTo>
                    <a:pt x="3511296" y="0"/>
                    <a:pt x="3511931" y="0"/>
                    <a:pt x="3512693" y="0"/>
                  </a:cubicBezTo>
                  <a:cubicBezTo>
                    <a:pt x="3513328" y="0"/>
                    <a:pt x="3513963" y="0"/>
                    <a:pt x="3514725" y="0"/>
                  </a:cubicBezTo>
                  <a:cubicBezTo>
                    <a:pt x="3903345" y="0"/>
                    <a:pt x="4287139" y="63373"/>
                    <a:pt x="4654296" y="187960"/>
                  </a:cubicBezTo>
                  <a:cubicBezTo>
                    <a:pt x="4664710" y="192278"/>
                    <a:pt x="4673854" y="194818"/>
                    <a:pt x="4678299" y="195961"/>
                  </a:cubicBezTo>
                  <a:lnTo>
                    <a:pt x="4681220" y="196977"/>
                  </a:lnTo>
                  <a:cubicBezTo>
                    <a:pt x="6065012" y="699643"/>
                    <a:pt x="7007099" y="2013458"/>
                    <a:pt x="7025387" y="3465957"/>
                  </a:cubicBezTo>
                  <a:lnTo>
                    <a:pt x="7025387" y="8605520"/>
                  </a:lnTo>
                  <a:lnTo>
                    <a:pt x="0" y="8605520"/>
                  </a:lnTo>
                  <a:close/>
                </a:path>
              </a:pathLst>
            </a:custGeom>
            <a:blipFill>
              <a:blip r:embed="rId6"/>
              <a:stretch>
                <a:fillRect l="0" t="-2745" r="0" b="-2745"/>
              </a:stretch>
            </a:blipFill>
          </p:spPr>
        </p:sp>
      </p:grpSp>
      <p:grpSp>
        <p:nvGrpSpPr>
          <p:cNvPr name="Group 24" id="24"/>
          <p:cNvGrpSpPr>
            <a:grpSpLocks noChangeAspect="true"/>
          </p:cNvGrpSpPr>
          <p:nvPr/>
        </p:nvGrpSpPr>
        <p:grpSpPr>
          <a:xfrm rot="0">
            <a:off x="9468206" y="3735628"/>
            <a:ext cx="3356876" cy="4080018"/>
            <a:chOff x="0" y="0"/>
            <a:chExt cx="7336282" cy="8916670"/>
          </a:xfrm>
        </p:grpSpPr>
        <p:sp>
          <p:nvSpPr>
            <p:cNvPr name="Freeform 25" id="25"/>
            <p:cNvSpPr/>
            <p:nvPr/>
          </p:nvSpPr>
          <p:spPr>
            <a:xfrm flipH="false" flipV="false" rot="0">
              <a:off x="6350" y="6350"/>
              <a:ext cx="7323582" cy="8903970"/>
            </a:xfrm>
            <a:custGeom>
              <a:avLst/>
              <a:gdLst/>
              <a:ahLst/>
              <a:cxnLst/>
              <a:rect r="r" b="b" t="t" l="l"/>
              <a:pathLst>
                <a:path h="8903970" w="7323582">
                  <a:moveTo>
                    <a:pt x="7323582" y="8903970"/>
                  </a:moveTo>
                  <a:lnTo>
                    <a:pt x="0" y="8903970"/>
                  </a:lnTo>
                  <a:lnTo>
                    <a:pt x="0" y="3613404"/>
                  </a:lnTo>
                  <a:cubicBezTo>
                    <a:pt x="19177" y="2098929"/>
                    <a:pt x="1000760" y="729742"/>
                    <a:pt x="2442464" y="205867"/>
                  </a:cubicBezTo>
                  <a:lnTo>
                    <a:pt x="2452751" y="202184"/>
                  </a:lnTo>
                  <a:lnTo>
                    <a:pt x="2460752" y="200152"/>
                  </a:lnTo>
                  <a:cubicBezTo>
                    <a:pt x="2460625" y="200152"/>
                    <a:pt x="2461895" y="199771"/>
                    <a:pt x="2463546" y="199136"/>
                  </a:cubicBezTo>
                  <a:lnTo>
                    <a:pt x="2472436" y="195834"/>
                  </a:lnTo>
                  <a:cubicBezTo>
                    <a:pt x="2855341" y="65913"/>
                    <a:pt x="3254883" y="0"/>
                    <a:pt x="3659759" y="0"/>
                  </a:cubicBezTo>
                  <a:lnTo>
                    <a:pt x="3663696" y="0"/>
                  </a:lnTo>
                  <a:cubicBezTo>
                    <a:pt x="4068699" y="0"/>
                    <a:pt x="4468114" y="65913"/>
                    <a:pt x="4851146" y="195834"/>
                  </a:cubicBezTo>
                  <a:lnTo>
                    <a:pt x="4860036" y="199136"/>
                  </a:lnTo>
                  <a:cubicBezTo>
                    <a:pt x="4861560" y="199771"/>
                    <a:pt x="4862957" y="200152"/>
                    <a:pt x="4863465" y="200279"/>
                  </a:cubicBezTo>
                  <a:lnTo>
                    <a:pt x="4870323" y="201930"/>
                  </a:lnTo>
                  <a:lnTo>
                    <a:pt x="4880610" y="205613"/>
                  </a:lnTo>
                  <a:cubicBezTo>
                    <a:pt x="6322568" y="729488"/>
                    <a:pt x="7304405" y="2098802"/>
                    <a:pt x="7323455" y="3613150"/>
                  </a:cubicBezTo>
                  <a:lnTo>
                    <a:pt x="7323582" y="8903970"/>
                  </a:lnTo>
                  <a:close/>
                  <a:moveTo>
                    <a:pt x="19050" y="8884920"/>
                  </a:moveTo>
                  <a:lnTo>
                    <a:pt x="7304659" y="8884920"/>
                  </a:lnTo>
                  <a:lnTo>
                    <a:pt x="7304659" y="3613404"/>
                  </a:lnTo>
                  <a:cubicBezTo>
                    <a:pt x="7285609" y="2107184"/>
                    <a:pt x="6308979" y="744855"/>
                    <a:pt x="4874260" y="223647"/>
                  </a:cubicBezTo>
                  <a:lnTo>
                    <a:pt x="4864989" y="220218"/>
                  </a:lnTo>
                  <a:lnTo>
                    <a:pt x="4858893" y="218821"/>
                  </a:lnTo>
                  <a:cubicBezTo>
                    <a:pt x="4858003" y="218567"/>
                    <a:pt x="4855464" y="217805"/>
                    <a:pt x="4852924" y="216789"/>
                  </a:cubicBezTo>
                  <a:lnTo>
                    <a:pt x="4845177" y="213868"/>
                  </a:lnTo>
                  <a:cubicBezTo>
                    <a:pt x="4464177" y="84582"/>
                    <a:pt x="4066667" y="19050"/>
                    <a:pt x="3663823" y="19050"/>
                  </a:cubicBezTo>
                  <a:lnTo>
                    <a:pt x="3659886" y="19050"/>
                  </a:lnTo>
                  <a:cubicBezTo>
                    <a:pt x="3257042" y="19050"/>
                    <a:pt x="2859532" y="84582"/>
                    <a:pt x="2478532" y="213868"/>
                  </a:cubicBezTo>
                  <a:lnTo>
                    <a:pt x="2470785" y="216789"/>
                  </a:lnTo>
                  <a:cubicBezTo>
                    <a:pt x="2468626" y="217678"/>
                    <a:pt x="2466467" y="218313"/>
                    <a:pt x="2465959" y="218567"/>
                  </a:cubicBezTo>
                  <a:lnTo>
                    <a:pt x="2458212" y="220472"/>
                  </a:lnTo>
                  <a:lnTo>
                    <a:pt x="2448941" y="223901"/>
                  </a:lnTo>
                  <a:cubicBezTo>
                    <a:pt x="1014603" y="744855"/>
                    <a:pt x="38100" y="2107057"/>
                    <a:pt x="19050" y="3613531"/>
                  </a:cubicBezTo>
                  <a:lnTo>
                    <a:pt x="19050" y="8884920"/>
                  </a:lnTo>
                  <a:close/>
                </a:path>
              </a:pathLst>
            </a:custGeom>
            <a:solidFill>
              <a:srgbClr val="48BAC3"/>
            </a:solidFill>
          </p:spPr>
        </p:sp>
        <p:sp>
          <p:nvSpPr>
            <p:cNvPr name="Freeform 26" id="26"/>
            <p:cNvSpPr/>
            <p:nvPr/>
          </p:nvSpPr>
          <p:spPr>
            <a:xfrm flipH="false" flipV="false" rot="0">
              <a:off x="155575" y="155575"/>
              <a:ext cx="7025387" cy="8605520"/>
            </a:xfrm>
            <a:custGeom>
              <a:avLst/>
              <a:gdLst/>
              <a:ahLst/>
              <a:cxnLst/>
              <a:rect r="r" b="b" t="t" l="l"/>
              <a:pathLst>
                <a:path h="8605520" w="7025387">
                  <a:moveTo>
                    <a:pt x="0" y="8605520"/>
                  </a:moveTo>
                  <a:lnTo>
                    <a:pt x="0" y="3465957"/>
                  </a:lnTo>
                  <a:cubicBezTo>
                    <a:pt x="18415" y="2013458"/>
                    <a:pt x="960374" y="699643"/>
                    <a:pt x="2344166" y="196977"/>
                  </a:cubicBezTo>
                  <a:lnTo>
                    <a:pt x="2347087" y="195961"/>
                  </a:lnTo>
                  <a:cubicBezTo>
                    <a:pt x="2351532" y="194818"/>
                    <a:pt x="2360676" y="192278"/>
                    <a:pt x="2371090" y="187960"/>
                  </a:cubicBezTo>
                  <a:cubicBezTo>
                    <a:pt x="2738247" y="63373"/>
                    <a:pt x="3121914" y="0"/>
                    <a:pt x="3510661" y="0"/>
                  </a:cubicBezTo>
                  <a:cubicBezTo>
                    <a:pt x="3511296" y="0"/>
                    <a:pt x="3511931" y="0"/>
                    <a:pt x="3512693" y="0"/>
                  </a:cubicBezTo>
                  <a:cubicBezTo>
                    <a:pt x="3513328" y="0"/>
                    <a:pt x="3513963" y="0"/>
                    <a:pt x="3514725" y="0"/>
                  </a:cubicBezTo>
                  <a:cubicBezTo>
                    <a:pt x="3903345" y="0"/>
                    <a:pt x="4287139" y="63373"/>
                    <a:pt x="4654296" y="187960"/>
                  </a:cubicBezTo>
                  <a:cubicBezTo>
                    <a:pt x="4664710" y="192278"/>
                    <a:pt x="4673854" y="194818"/>
                    <a:pt x="4678299" y="195961"/>
                  </a:cubicBezTo>
                  <a:lnTo>
                    <a:pt x="4681220" y="196977"/>
                  </a:lnTo>
                  <a:cubicBezTo>
                    <a:pt x="6065012" y="699643"/>
                    <a:pt x="7007099" y="2013458"/>
                    <a:pt x="7025387" y="3465957"/>
                  </a:cubicBezTo>
                  <a:lnTo>
                    <a:pt x="7025387" y="8605520"/>
                  </a:lnTo>
                  <a:lnTo>
                    <a:pt x="0" y="8605520"/>
                  </a:lnTo>
                  <a:close/>
                </a:path>
              </a:pathLst>
            </a:custGeom>
            <a:blipFill>
              <a:blip r:embed="rId7"/>
              <a:stretch>
                <a:fillRect l="0" t="-1892" r="0" b="-17727"/>
              </a:stretch>
            </a:blipFill>
          </p:spPr>
        </p:sp>
      </p:grpSp>
      <p:sp>
        <p:nvSpPr>
          <p:cNvPr name="TextBox 27" id="27"/>
          <p:cNvSpPr txBox="true"/>
          <p:nvPr/>
        </p:nvSpPr>
        <p:spPr>
          <a:xfrm rot="0">
            <a:off x="6008324" y="408994"/>
            <a:ext cx="5270965" cy="932303"/>
          </a:xfrm>
          <a:prstGeom prst="rect">
            <a:avLst/>
          </a:prstGeom>
        </p:spPr>
        <p:txBody>
          <a:bodyPr anchor="t" rtlCol="false" tIns="0" lIns="0" bIns="0" rIns="0">
            <a:spAutoFit/>
          </a:bodyPr>
          <a:lstStyle/>
          <a:p>
            <a:pPr algn="ctr">
              <a:lnSpc>
                <a:spcPts val="6557"/>
              </a:lnSpc>
            </a:pPr>
            <a:r>
              <a:rPr lang="en-US" sz="7900">
                <a:solidFill>
                  <a:srgbClr val="F7FDFE"/>
                </a:solidFill>
                <a:latin typeface="Bebas Neue"/>
                <a:ea typeface="Bebas Neue"/>
                <a:cs typeface="Bebas Neue"/>
                <a:sym typeface="Bebas Neue"/>
              </a:rPr>
              <a:t>OUR TEAM</a:t>
            </a:r>
          </a:p>
        </p:txBody>
      </p:sp>
      <p:sp>
        <p:nvSpPr>
          <p:cNvPr name="TextBox 28" id="28"/>
          <p:cNvSpPr txBox="true"/>
          <p:nvPr/>
        </p:nvSpPr>
        <p:spPr>
          <a:xfrm rot="0">
            <a:off x="2106471" y="8191043"/>
            <a:ext cx="3204553" cy="440162"/>
          </a:xfrm>
          <a:prstGeom prst="rect">
            <a:avLst/>
          </a:prstGeom>
        </p:spPr>
        <p:txBody>
          <a:bodyPr anchor="t" rtlCol="false" tIns="0" lIns="0" bIns="0" rIns="0">
            <a:spAutoFit/>
          </a:bodyPr>
          <a:lstStyle/>
          <a:p>
            <a:pPr algn="l">
              <a:lnSpc>
                <a:spcPts val="3235"/>
              </a:lnSpc>
            </a:pPr>
            <a:r>
              <a:rPr lang="en-US" sz="3555" spc="-195">
                <a:solidFill>
                  <a:srgbClr val="FFFFFF"/>
                </a:solidFill>
                <a:latin typeface="Proxima Nova"/>
                <a:ea typeface="Proxima Nova"/>
                <a:cs typeface="Proxima Nova"/>
                <a:sym typeface="Proxima Nova"/>
              </a:rPr>
              <a:t>Sangavi.G</a:t>
            </a:r>
          </a:p>
        </p:txBody>
      </p:sp>
      <p:sp>
        <p:nvSpPr>
          <p:cNvPr name="TextBox 29" id="29"/>
          <p:cNvSpPr txBox="true"/>
          <p:nvPr/>
        </p:nvSpPr>
        <p:spPr>
          <a:xfrm rot="0">
            <a:off x="5814102" y="8191043"/>
            <a:ext cx="3204553" cy="440162"/>
          </a:xfrm>
          <a:prstGeom prst="rect">
            <a:avLst/>
          </a:prstGeom>
        </p:spPr>
        <p:txBody>
          <a:bodyPr anchor="t" rtlCol="false" tIns="0" lIns="0" bIns="0" rIns="0">
            <a:spAutoFit/>
          </a:bodyPr>
          <a:lstStyle/>
          <a:p>
            <a:pPr algn="l">
              <a:lnSpc>
                <a:spcPts val="3235"/>
              </a:lnSpc>
            </a:pPr>
            <a:r>
              <a:rPr lang="en-US" sz="3555" spc="-195">
                <a:solidFill>
                  <a:srgbClr val="FFFFFF"/>
                </a:solidFill>
                <a:latin typeface="Proxima Nova"/>
                <a:ea typeface="Proxima Nova"/>
                <a:cs typeface="Proxima Nova"/>
                <a:sym typeface="Proxima Nova"/>
              </a:rPr>
              <a:t>Kajanan.T</a:t>
            </a:r>
          </a:p>
        </p:txBody>
      </p:sp>
      <p:sp>
        <p:nvSpPr>
          <p:cNvPr name="TextBox 30" id="30"/>
          <p:cNvSpPr txBox="true"/>
          <p:nvPr/>
        </p:nvSpPr>
        <p:spPr>
          <a:xfrm rot="0">
            <a:off x="9519015" y="8191043"/>
            <a:ext cx="3204553" cy="440162"/>
          </a:xfrm>
          <a:prstGeom prst="rect">
            <a:avLst/>
          </a:prstGeom>
        </p:spPr>
        <p:txBody>
          <a:bodyPr anchor="t" rtlCol="false" tIns="0" lIns="0" bIns="0" rIns="0">
            <a:spAutoFit/>
          </a:bodyPr>
          <a:lstStyle/>
          <a:p>
            <a:pPr algn="l">
              <a:lnSpc>
                <a:spcPts val="3235"/>
              </a:lnSpc>
            </a:pPr>
            <a:r>
              <a:rPr lang="en-US" sz="3555" spc="-195">
                <a:solidFill>
                  <a:srgbClr val="FFFFFF"/>
                </a:solidFill>
                <a:latin typeface="Proxima Nova"/>
                <a:ea typeface="Proxima Nova"/>
                <a:cs typeface="Proxima Nova"/>
                <a:sym typeface="Proxima Nova"/>
              </a:rPr>
              <a:t>Methiny.S</a:t>
            </a:r>
          </a:p>
        </p:txBody>
      </p:sp>
      <p:sp>
        <p:nvSpPr>
          <p:cNvPr name="TextBox 31" id="31"/>
          <p:cNvSpPr txBox="true"/>
          <p:nvPr/>
        </p:nvSpPr>
        <p:spPr>
          <a:xfrm rot="0">
            <a:off x="13223928" y="8191043"/>
            <a:ext cx="3204553" cy="440162"/>
          </a:xfrm>
          <a:prstGeom prst="rect">
            <a:avLst/>
          </a:prstGeom>
        </p:spPr>
        <p:txBody>
          <a:bodyPr anchor="t" rtlCol="false" tIns="0" lIns="0" bIns="0" rIns="0">
            <a:spAutoFit/>
          </a:bodyPr>
          <a:lstStyle/>
          <a:p>
            <a:pPr algn="l">
              <a:lnSpc>
                <a:spcPts val="3235"/>
              </a:lnSpc>
            </a:pPr>
            <a:r>
              <a:rPr lang="en-US" sz="3555" spc="-195">
                <a:solidFill>
                  <a:srgbClr val="FFFFFF"/>
                </a:solidFill>
                <a:latin typeface="Proxima Nova"/>
                <a:ea typeface="Proxima Nova"/>
                <a:cs typeface="Proxima Nova"/>
                <a:sym typeface="Proxima Nova"/>
              </a:rPr>
              <a:t>Venuganth.A</a:t>
            </a:r>
          </a:p>
        </p:txBody>
      </p:sp>
      <p:sp>
        <p:nvSpPr>
          <p:cNvPr name="TextBox 32" id="32"/>
          <p:cNvSpPr txBox="true"/>
          <p:nvPr/>
        </p:nvSpPr>
        <p:spPr>
          <a:xfrm rot="0">
            <a:off x="2115877" y="8716574"/>
            <a:ext cx="1893742" cy="267433"/>
          </a:xfrm>
          <a:prstGeom prst="rect">
            <a:avLst/>
          </a:prstGeom>
        </p:spPr>
        <p:txBody>
          <a:bodyPr anchor="t" rtlCol="false" tIns="0" lIns="0" bIns="0" rIns="0">
            <a:spAutoFit/>
          </a:bodyPr>
          <a:lstStyle/>
          <a:p>
            <a:pPr algn="l">
              <a:lnSpc>
                <a:spcPts val="1977"/>
              </a:lnSpc>
            </a:pPr>
            <a:r>
              <a:rPr lang="en-US" sz="2172">
                <a:solidFill>
                  <a:srgbClr val="FFFFFF"/>
                </a:solidFill>
                <a:latin typeface="Proxima Nova"/>
                <a:ea typeface="Proxima Nova"/>
                <a:cs typeface="Proxima Nova"/>
                <a:sym typeface="Proxima Nova"/>
              </a:rPr>
              <a:t>IT21069772</a:t>
            </a:r>
          </a:p>
        </p:txBody>
      </p:sp>
      <p:sp>
        <p:nvSpPr>
          <p:cNvPr name="TextBox 33" id="33"/>
          <p:cNvSpPr txBox="true"/>
          <p:nvPr/>
        </p:nvSpPr>
        <p:spPr>
          <a:xfrm rot="0">
            <a:off x="5823508" y="8716574"/>
            <a:ext cx="1893742" cy="267433"/>
          </a:xfrm>
          <a:prstGeom prst="rect">
            <a:avLst/>
          </a:prstGeom>
        </p:spPr>
        <p:txBody>
          <a:bodyPr anchor="t" rtlCol="false" tIns="0" lIns="0" bIns="0" rIns="0">
            <a:spAutoFit/>
          </a:bodyPr>
          <a:lstStyle/>
          <a:p>
            <a:pPr algn="l">
              <a:lnSpc>
                <a:spcPts val="1977"/>
              </a:lnSpc>
            </a:pPr>
            <a:r>
              <a:rPr lang="en-US" sz="2172">
                <a:solidFill>
                  <a:srgbClr val="FFFFFF"/>
                </a:solidFill>
                <a:latin typeface="Proxima Nova"/>
                <a:ea typeface="Proxima Nova"/>
                <a:cs typeface="Proxima Nova"/>
                <a:sym typeface="Proxima Nova"/>
              </a:rPr>
              <a:t>IT21085062</a:t>
            </a:r>
          </a:p>
        </p:txBody>
      </p:sp>
      <p:sp>
        <p:nvSpPr>
          <p:cNvPr name="TextBox 34" id="34"/>
          <p:cNvSpPr txBox="true"/>
          <p:nvPr/>
        </p:nvSpPr>
        <p:spPr>
          <a:xfrm rot="0">
            <a:off x="9528421" y="8716574"/>
            <a:ext cx="1893742" cy="267433"/>
          </a:xfrm>
          <a:prstGeom prst="rect">
            <a:avLst/>
          </a:prstGeom>
        </p:spPr>
        <p:txBody>
          <a:bodyPr anchor="t" rtlCol="false" tIns="0" lIns="0" bIns="0" rIns="0">
            <a:spAutoFit/>
          </a:bodyPr>
          <a:lstStyle/>
          <a:p>
            <a:pPr algn="l">
              <a:lnSpc>
                <a:spcPts val="1977"/>
              </a:lnSpc>
            </a:pPr>
            <a:r>
              <a:rPr lang="en-US" sz="2172">
                <a:solidFill>
                  <a:srgbClr val="FFFFFF"/>
                </a:solidFill>
                <a:latin typeface="Proxima Nova"/>
                <a:ea typeface="Proxima Nova"/>
                <a:cs typeface="Proxima Nova"/>
                <a:sym typeface="Proxima Nova"/>
              </a:rPr>
              <a:t>IT21083228</a:t>
            </a:r>
          </a:p>
        </p:txBody>
      </p:sp>
      <p:sp>
        <p:nvSpPr>
          <p:cNvPr name="TextBox 35" id="35"/>
          <p:cNvSpPr txBox="true"/>
          <p:nvPr/>
        </p:nvSpPr>
        <p:spPr>
          <a:xfrm rot="0">
            <a:off x="13233334" y="8716574"/>
            <a:ext cx="1893742" cy="267433"/>
          </a:xfrm>
          <a:prstGeom prst="rect">
            <a:avLst/>
          </a:prstGeom>
        </p:spPr>
        <p:txBody>
          <a:bodyPr anchor="t" rtlCol="false" tIns="0" lIns="0" bIns="0" rIns="0">
            <a:spAutoFit/>
          </a:bodyPr>
          <a:lstStyle/>
          <a:p>
            <a:pPr algn="l">
              <a:lnSpc>
                <a:spcPts val="1977"/>
              </a:lnSpc>
            </a:pPr>
            <a:r>
              <a:rPr lang="en-US" sz="2172" spc="-119">
                <a:solidFill>
                  <a:srgbClr val="FFFFFF"/>
                </a:solidFill>
                <a:latin typeface="Proxima Nova"/>
                <a:ea typeface="Proxima Nova"/>
                <a:cs typeface="Proxima Nova"/>
                <a:sym typeface="Proxima Nova"/>
              </a:rPr>
              <a:t>IT21102646</a:t>
            </a:r>
          </a:p>
        </p:txBody>
      </p:sp>
      <p:sp>
        <p:nvSpPr>
          <p:cNvPr name="TextBox 36" id="36"/>
          <p:cNvSpPr txBox="true"/>
          <p:nvPr/>
        </p:nvSpPr>
        <p:spPr>
          <a:xfrm rot="0">
            <a:off x="5745490" y="1769922"/>
            <a:ext cx="6527280" cy="394081"/>
          </a:xfrm>
          <a:prstGeom prst="rect">
            <a:avLst/>
          </a:prstGeom>
        </p:spPr>
        <p:txBody>
          <a:bodyPr anchor="t" rtlCol="false" tIns="0" lIns="0" bIns="0" rIns="0">
            <a:spAutoFit/>
          </a:bodyPr>
          <a:lstStyle/>
          <a:p>
            <a:pPr algn="l">
              <a:lnSpc>
                <a:spcPts val="2912"/>
              </a:lnSpc>
            </a:pPr>
            <a:r>
              <a:rPr lang="en-US" sz="3200">
                <a:solidFill>
                  <a:srgbClr val="FFFFFF"/>
                </a:solidFill>
                <a:latin typeface="Proxima Nova"/>
                <a:ea typeface="Proxima Nova"/>
                <a:cs typeface="Proxima Nova"/>
                <a:sym typeface="Proxima Nova"/>
              </a:rPr>
              <a:t>Supervisor  - Ms. Wishalya Tissera</a:t>
            </a:r>
          </a:p>
        </p:txBody>
      </p:sp>
      <p:sp>
        <p:nvSpPr>
          <p:cNvPr name="TextBox 37" id="37"/>
          <p:cNvSpPr txBox="true"/>
          <p:nvPr/>
        </p:nvSpPr>
        <p:spPr>
          <a:xfrm rot="0">
            <a:off x="5388272" y="2592628"/>
            <a:ext cx="7317915" cy="394081"/>
          </a:xfrm>
          <a:prstGeom prst="rect">
            <a:avLst/>
          </a:prstGeom>
        </p:spPr>
        <p:txBody>
          <a:bodyPr anchor="t" rtlCol="false" tIns="0" lIns="0" bIns="0" rIns="0">
            <a:spAutoFit/>
          </a:bodyPr>
          <a:lstStyle/>
          <a:p>
            <a:pPr algn="l">
              <a:lnSpc>
                <a:spcPts val="2912"/>
              </a:lnSpc>
            </a:pPr>
            <a:r>
              <a:rPr lang="en-US" sz="3200">
                <a:solidFill>
                  <a:srgbClr val="FFFFFF"/>
                </a:solidFill>
                <a:latin typeface="Proxima Nova"/>
                <a:ea typeface="Proxima Nova"/>
                <a:cs typeface="Proxima Nova"/>
                <a:sym typeface="Proxima Nova"/>
              </a:rPr>
              <a:t>Co-Supervisor  - Ms. Karthiga Rajendran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0" y="-2617776"/>
            <a:ext cx="18288000" cy="5235553"/>
            <a:chOff x="0" y="0"/>
            <a:chExt cx="5135266" cy="1470142"/>
          </a:xfrm>
        </p:grpSpPr>
        <p:sp>
          <p:nvSpPr>
            <p:cNvPr name="Freeform 3" id="3"/>
            <p:cNvSpPr/>
            <p:nvPr/>
          </p:nvSpPr>
          <p:spPr>
            <a:xfrm flipH="false" flipV="false" rot="0">
              <a:off x="0" y="0"/>
              <a:ext cx="5135266" cy="1470142"/>
            </a:xfrm>
            <a:custGeom>
              <a:avLst/>
              <a:gdLst/>
              <a:ahLst/>
              <a:cxnLst/>
              <a:rect r="r" b="b" t="t" l="l"/>
              <a:pathLst>
                <a:path h="1470142" w="5135266">
                  <a:moveTo>
                    <a:pt x="0" y="0"/>
                  </a:moveTo>
                  <a:lnTo>
                    <a:pt x="5135266" y="0"/>
                  </a:lnTo>
                  <a:lnTo>
                    <a:pt x="5135266" y="1470142"/>
                  </a:lnTo>
                  <a:lnTo>
                    <a:pt x="0" y="1470142"/>
                  </a:lnTo>
                  <a:close/>
                </a:path>
              </a:pathLst>
            </a:custGeom>
            <a:solidFill>
              <a:srgbClr val="48BAC3"/>
            </a:solidFill>
          </p:spPr>
        </p:sp>
        <p:sp>
          <p:nvSpPr>
            <p:cNvPr name="TextBox 4" id="4"/>
            <p:cNvSpPr txBox="true"/>
            <p:nvPr/>
          </p:nvSpPr>
          <p:spPr>
            <a:xfrm>
              <a:off x="0" y="-38100"/>
              <a:ext cx="5135266" cy="150824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9468311"/>
            <a:ext cx="18109991" cy="828214"/>
            <a:chOff x="0" y="0"/>
            <a:chExt cx="24146654" cy="1104286"/>
          </a:xfrm>
        </p:grpSpPr>
        <p:sp>
          <p:nvSpPr>
            <p:cNvPr name="Freeform 6" id="6"/>
            <p:cNvSpPr/>
            <p:nvPr/>
          </p:nvSpPr>
          <p:spPr>
            <a:xfrm flipH="false" flipV="false" rot="0">
              <a:off x="0" y="0"/>
              <a:ext cx="19035157" cy="1104286"/>
            </a:xfrm>
            <a:custGeom>
              <a:avLst/>
              <a:gdLst/>
              <a:ahLst/>
              <a:cxnLst/>
              <a:rect r="r" b="b" t="t" l="l"/>
              <a:pathLst>
                <a:path h="1104286" w="19035157">
                  <a:moveTo>
                    <a:pt x="0" y="0"/>
                  </a:moveTo>
                  <a:lnTo>
                    <a:pt x="19035157" y="0"/>
                  </a:lnTo>
                  <a:lnTo>
                    <a:pt x="19035157" y="1104286"/>
                  </a:lnTo>
                  <a:lnTo>
                    <a:pt x="0" y="1104286"/>
                  </a:lnTo>
                  <a:lnTo>
                    <a:pt x="0" y="0"/>
                  </a:lnTo>
                  <a:close/>
                </a:path>
              </a:pathLst>
            </a:custGeom>
            <a:blipFill>
              <a:blip r:embed="rId2"/>
              <a:stretch>
                <a:fillRect l="-447" t="-2304" r="0" b="-2304"/>
              </a:stretch>
            </a:blipFill>
          </p:spPr>
        </p:sp>
        <p:sp>
          <p:nvSpPr>
            <p:cNvPr name="TextBox 7" id="7"/>
            <p:cNvSpPr txBox="true"/>
            <p:nvPr/>
          </p:nvSpPr>
          <p:spPr>
            <a:xfrm rot="0">
              <a:off x="16816534" y="510868"/>
              <a:ext cx="1728792" cy="386715"/>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8" id="8"/>
            <p:cNvSpPr txBox="true"/>
            <p:nvPr/>
          </p:nvSpPr>
          <p:spPr>
            <a:xfrm rot="0">
              <a:off x="23282258" y="457316"/>
              <a:ext cx="864396" cy="440267"/>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21</a:t>
              </a:r>
            </a:p>
          </p:txBody>
        </p:sp>
        <p:sp>
          <p:nvSpPr>
            <p:cNvPr name="TextBox 9" id="9"/>
            <p:cNvSpPr txBox="true"/>
            <p:nvPr/>
          </p:nvSpPr>
          <p:spPr>
            <a:xfrm rot="0">
              <a:off x="7139674" y="510868"/>
              <a:ext cx="6091458" cy="386715"/>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IT21069772  |  Sangavi.G  |  R24-120</a:t>
              </a:r>
            </a:p>
          </p:txBody>
        </p:sp>
      </p:grpSp>
      <p:sp>
        <p:nvSpPr>
          <p:cNvPr name="Freeform 10" id="10"/>
          <p:cNvSpPr/>
          <p:nvPr/>
        </p:nvSpPr>
        <p:spPr>
          <a:xfrm flipH="false" flipV="false" rot="0">
            <a:off x="723043" y="2198542"/>
            <a:ext cx="10909571" cy="5404783"/>
          </a:xfrm>
          <a:custGeom>
            <a:avLst/>
            <a:gdLst/>
            <a:ahLst/>
            <a:cxnLst/>
            <a:rect r="r" b="b" t="t" l="l"/>
            <a:pathLst>
              <a:path h="5404783" w="10909571">
                <a:moveTo>
                  <a:pt x="0" y="0"/>
                </a:moveTo>
                <a:lnTo>
                  <a:pt x="10909571" y="0"/>
                </a:lnTo>
                <a:lnTo>
                  <a:pt x="10909571" y="5404783"/>
                </a:lnTo>
                <a:lnTo>
                  <a:pt x="0" y="5404783"/>
                </a:lnTo>
                <a:lnTo>
                  <a:pt x="0" y="0"/>
                </a:lnTo>
                <a:close/>
              </a:path>
            </a:pathLst>
          </a:custGeom>
          <a:blipFill>
            <a:blip r:embed="rId3"/>
            <a:stretch>
              <a:fillRect l="0" t="0" r="0" b="0"/>
            </a:stretch>
          </a:blipFill>
        </p:spPr>
      </p:sp>
      <p:sp>
        <p:nvSpPr>
          <p:cNvPr name="Freeform 11" id="11"/>
          <p:cNvSpPr/>
          <p:nvPr/>
        </p:nvSpPr>
        <p:spPr>
          <a:xfrm flipH="false" flipV="false" rot="0">
            <a:off x="7385541" y="3438225"/>
            <a:ext cx="10534220" cy="5714814"/>
          </a:xfrm>
          <a:custGeom>
            <a:avLst/>
            <a:gdLst/>
            <a:ahLst/>
            <a:cxnLst/>
            <a:rect r="r" b="b" t="t" l="l"/>
            <a:pathLst>
              <a:path h="5714814" w="10534220">
                <a:moveTo>
                  <a:pt x="0" y="0"/>
                </a:moveTo>
                <a:lnTo>
                  <a:pt x="10534220" y="0"/>
                </a:lnTo>
                <a:lnTo>
                  <a:pt x="10534220" y="5714815"/>
                </a:lnTo>
                <a:lnTo>
                  <a:pt x="0" y="5714815"/>
                </a:lnTo>
                <a:lnTo>
                  <a:pt x="0" y="0"/>
                </a:lnTo>
                <a:close/>
              </a:path>
            </a:pathLst>
          </a:custGeom>
          <a:blipFill>
            <a:blip r:embed="rId4"/>
            <a:stretch>
              <a:fillRect l="0" t="0" r="0" b="0"/>
            </a:stretch>
          </a:blipFill>
        </p:spPr>
      </p:sp>
      <p:sp>
        <p:nvSpPr>
          <p:cNvPr name="Freeform 12" id="12"/>
          <p:cNvSpPr/>
          <p:nvPr/>
        </p:nvSpPr>
        <p:spPr>
          <a:xfrm flipH="false" flipV="false" rot="0">
            <a:off x="1322638" y="0"/>
            <a:ext cx="1745856" cy="1964394"/>
          </a:xfrm>
          <a:custGeom>
            <a:avLst/>
            <a:gdLst/>
            <a:ahLst/>
            <a:cxnLst/>
            <a:rect r="r" b="b" t="t" l="l"/>
            <a:pathLst>
              <a:path h="1964394" w="1745856">
                <a:moveTo>
                  <a:pt x="0" y="0"/>
                </a:moveTo>
                <a:lnTo>
                  <a:pt x="1745855" y="0"/>
                </a:lnTo>
                <a:lnTo>
                  <a:pt x="1745855" y="1964394"/>
                </a:lnTo>
                <a:lnTo>
                  <a:pt x="0" y="1964394"/>
                </a:lnTo>
                <a:lnTo>
                  <a:pt x="0" y="0"/>
                </a:lnTo>
                <a:close/>
              </a:path>
            </a:pathLst>
          </a:custGeom>
          <a:blipFill>
            <a:blip r:embed="rId5"/>
            <a:stretch>
              <a:fillRect l="0" t="0" r="0" b="0"/>
            </a:stretch>
          </a:blipFill>
        </p:spPr>
      </p:sp>
      <p:sp>
        <p:nvSpPr>
          <p:cNvPr name="TextBox 13" id="13"/>
          <p:cNvSpPr txBox="true"/>
          <p:nvPr/>
        </p:nvSpPr>
        <p:spPr>
          <a:xfrm rot="0">
            <a:off x="0" y="409906"/>
            <a:ext cx="12996200" cy="1566544"/>
          </a:xfrm>
          <a:prstGeom prst="rect">
            <a:avLst/>
          </a:prstGeom>
        </p:spPr>
        <p:txBody>
          <a:bodyPr anchor="t" rtlCol="false" tIns="0" lIns="0" bIns="0" rIns="0">
            <a:spAutoFit/>
          </a:bodyPr>
          <a:lstStyle/>
          <a:p>
            <a:pPr algn="ctr">
              <a:lnSpc>
                <a:spcPts val="12880"/>
              </a:lnSpc>
            </a:pPr>
            <a:r>
              <a:rPr lang="en-US" sz="9200" b="true">
                <a:solidFill>
                  <a:srgbClr val="F7FDFE"/>
                </a:solidFill>
                <a:latin typeface="Canva Sans Bold"/>
                <a:ea typeface="Canva Sans Bold"/>
                <a:cs typeface="Canva Sans Bold"/>
                <a:sym typeface="Canva Sans Bold"/>
              </a:rPr>
              <a:t>Data Collection</a:t>
            </a:r>
          </a:p>
        </p:txBody>
      </p:sp>
      <p:sp>
        <p:nvSpPr>
          <p:cNvPr name="Freeform 14" id="14"/>
          <p:cNvSpPr/>
          <p:nvPr/>
        </p:nvSpPr>
        <p:spPr>
          <a:xfrm flipH="false" flipV="false" rot="-1958718">
            <a:off x="1507108" y="7654602"/>
            <a:ext cx="1687343" cy="1347765"/>
          </a:xfrm>
          <a:custGeom>
            <a:avLst/>
            <a:gdLst/>
            <a:ahLst/>
            <a:cxnLst/>
            <a:rect r="r" b="b" t="t" l="l"/>
            <a:pathLst>
              <a:path h="1347765" w="1687343">
                <a:moveTo>
                  <a:pt x="0" y="0"/>
                </a:moveTo>
                <a:lnTo>
                  <a:pt x="1687344" y="0"/>
                </a:lnTo>
                <a:lnTo>
                  <a:pt x="1687344" y="1347765"/>
                </a:lnTo>
                <a:lnTo>
                  <a:pt x="0" y="1347765"/>
                </a:lnTo>
                <a:lnTo>
                  <a:pt x="0" y="0"/>
                </a:lnTo>
                <a:close/>
              </a:path>
            </a:pathLst>
          </a:custGeom>
          <a:blipFill>
            <a:blip r:embed="rId6"/>
            <a:stretch>
              <a:fillRect l="0" t="0" r="0" b="0"/>
            </a:stretch>
          </a:blipFill>
        </p:spPr>
      </p:sp>
      <p:grpSp>
        <p:nvGrpSpPr>
          <p:cNvPr name="Group 15" id="15"/>
          <p:cNvGrpSpPr/>
          <p:nvPr/>
        </p:nvGrpSpPr>
        <p:grpSpPr>
          <a:xfrm rot="0">
            <a:off x="6769284" y="1028700"/>
            <a:ext cx="14989329" cy="3041651"/>
            <a:chOff x="0" y="0"/>
            <a:chExt cx="19985772" cy="4055534"/>
          </a:xfrm>
        </p:grpSpPr>
        <p:sp>
          <p:nvSpPr>
            <p:cNvPr name="TextBox 16" id="16"/>
            <p:cNvSpPr txBox="true"/>
            <p:nvPr/>
          </p:nvSpPr>
          <p:spPr>
            <a:xfrm rot="0">
              <a:off x="47241" y="495300"/>
              <a:ext cx="19686135" cy="3560234"/>
            </a:xfrm>
            <a:prstGeom prst="rect">
              <a:avLst/>
            </a:prstGeom>
          </p:spPr>
          <p:txBody>
            <a:bodyPr anchor="t" rtlCol="false" tIns="0" lIns="0" bIns="0" rIns="0">
              <a:spAutoFit/>
            </a:bodyPr>
            <a:lstStyle/>
            <a:p>
              <a:pPr algn="ctr">
                <a:lnSpc>
                  <a:spcPts val="18800"/>
                </a:lnSpc>
              </a:pPr>
              <a:r>
                <a:rPr lang="en-US" b="true" sz="20000" spc="-640">
                  <a:solidFill>
                    <a:srgbClr val="D269E6"/>
                  </a:solidFill>
                  <a:latin typeface="TT Bluescreens Bold"/>
                  <a:ea typeface="TT Bluescreens Bold"/>
                  <a:cs typeface="TT Bluescreens Bold"/>
                  <a:sym typeface="TT Bluescreens Bold"/>
                </a:rPr>
                <a:t>Where?</a:t>
              </a:r>
            </a:p>
          </p:txBody>
        </p:sp>
        <p:sp>
          <p:nvSpPr>
            <p:cNvPr name="TextBox 17" id="17"/>
            <p:cNvSpPr txBox="true"/>
            <p:nvPr/>
          </p:nvSpPr>
          <p:spPr>
            <a:xfrm rot="0">
              <a:off x="0" y="1309935"/>
              <a:ext cx="19985772" cy="440267"/>
            </a:xfrm>
            <a:prstGeom prst="rect">
              <a:avLst/>
            </a:prstGeom>
          </p:spPr>
          <p:txBody>
            <a:bodyPr anchor="t" rtlCol="false" tIns="0" lIns="0" bIns="0" rIns="0">
              <a:spAutoFit/>
            </a:bodyPr>
            <a:lstStyle/>
            <a:p>
              <a:pPr algn="ctr">
                <a:lnSpc>
                  <a:spcPts val="2800"/>
                </a:lnSpc>
              </a:pPr>
              <a:r>
                <a:rPr lang="en-US" b="true" sz="2000">
                  <a:solidFill>
                    <a:srgbClr val="FEFEFE"/>
                  </a:solidFill>
                  <a:latin typeface="Bio Rhyme Expanded Ultra-Bold"/>
                  <a:ea typeface="Bio Rhyme Expanded Ultra-Bold"/>
                  <a:cs typeface="Bio Rhyme Expanded Ultra-Bold"/>
                  <a:sym typeface="Bio Rhyme Expanded Ultra-Bold"/>
                </a:rPr>
                <a:t>COLLECTED</a:t>
              </a:r>
            </a:p>
          </p:txBody>
        </p:sp>
      </p:grpSp>
      <p:sp>
        <p:nvSpPr>
          <p:cNvPr name="TextBox 18" id="18"/>
          <p:cNvSpPr txBox="true"/>
          <p:nvPr/>
        </p:nvSpPr>
        <p:spPr>
          <a:xfrm rot="-1476271">
            <a:off x="2486983" y="7995784"/>
            <a:ext cx="4456571" cy="1438284"/>
          </a:xfrm>
          <a:prstGeom prst="rect">
            <a:avLst/>
          </a:prstGeom>
        </p:spPr>
        <p:txBody>
          <a:bodyPr anchor="t" rtlCol="false" tIns="0" lIns="0" bIns="0" rIns="0">
            <a:spAutoFit/>
          </a:bodyPr>
          <a:lstStyle/>
          <a:p>
            <a:pPr algn="ctr">
              <a:lnSpc>
                <a:spcPts val="10007"/>
              </a:lnSpc>
            </a:pPr>
            <a:r>
              <a:rPr lang="en-US" sz="12508">
                <a:solidFill>
                  <a:srgbClr val="E2E1FE"/>
                </a:solidFill>
                <a:latin typeface="Gladiola"/>
                <a:ea typeface="Gladiola"/>
                <a:cs typeface="Gladiola"/>
                <a:sym typeface="Gladiola"/>
              </a:rPr>
              <a:t>How?</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0" y="-2617776"/>
            <a:ext cx="18288000" cy="5235553"/>
            <a:chOff x="0" y="0"/>
            <a:chExt cx="5135266" cy="1470142"/>
          </a:xfrm>
        </p:grpSpPr>
        <p:sp>
          <p:nvSpPr>
            <p:cNvPr name="Freeform 3" id="3"/>
            <p:cNvSpPr/>
            <p:nvPr/>
          </p:nvSpPr>
          <p:spPr>
            <a:xfrm flipH="false" flipV="false" rot="0">
              <a:off x="0" y="0"/>
              <a:ext cx="5135266" cy="1470142"/>
            </a:xfrm>
            <a:custGeom>
              <a:avLst/>
              <a:gdLst/>
              <a:ahLst/>
              <a:cxnLst/>
              <a:rect r="r" b="b" t="t" l="l"/>
              <a:pathLst>
                <a:path h="1470142" w="5135266">
                  <a:moveTo>
                    <a:pt x="0" y="0"/>
                  </a:moveTo>
                  <a:lnTo>
                    <a:pt x="5135266" y="0"/>
                  </a:lnTo>
                  <a:lnTo>
                    <a:pt x="5135266" y="1470142"/>
                  </a:lnTo>
                  <a:lnTo>
                    <a:pt x="0" y="1470142"/>
                  </a:lnTo>
                  <a:close/>
                </a:path>
              </a:pathLst>
            </a:custGeom>
            <a:solidFill>
              <a:srgbClr val="48BAC3"/>
            </a:solidFill>
          </p:spPr>
        </p:sp>
        <p:sp>
          <p:nvSpPr>
            <p:cNvPr name="TextBox 4" id="4"/>
            <p:cNvSpPr txBox="true"/>
            <p:nvPr/>
          </p:nvSpPr>
          <p:spPr>
            <a:xfrm>
              <a:off x="0" y="-38100"/>
              <a:ext cx="5135266" cy="150824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9468311"/>
            <a:ext cx="18109991" cy="828214"/>
            <a:chOff x="0" y="0"/>
            <a:chExt cx="24146654" cy="1104286"/>
          </a:xfrm>
        </p:grpSpPr>
        <p:sp>
          <p:nvSpPr>
            <p:cNvPr name="Freeform 6" id="6"/>
            <p:cNvSpPr/>
            <p:nvPr/>
          </p:nvSpPr>
          <p:spPr>
            <a:xfrm flipH="false" flipV="false" rot="0">
              <a:off x="0" y="0"/>
              <a:ext cx="19035157" cy="1104286"/>
            </a:xfrm>
            <a:custGeom>
              <a:avLst/>
              <a:gdLst/>
              <a:ahLst/>
              <a:cxnLst/>
              <a:rect r="r" b="b" t="t" l="l"/>
              <a:pathLst>
                <a:path h="1104286" w="19035157">
                  <a:moveTo>
                    <a:pt x="0" y="0"/>
                  </a:moveTo>
                  <a:lnTo>
                    <a:pt x="19035157" y="0"/>
                  </a:lnTo>
                  <a:lnTo>
                    <a:pt x="19035157" y="1104286"/>
                  </a:lnTo>
                  <a:lnTo>
                    <a:pt x="0" y="1104286"/>
                  </a:lnTo>
                  <a:lnTo>
                    <a:pt x="0" y="0"/>
                  </a:lnTo>
                  <a:close/>
                </a:path>
              </a:pathLst>
            </a:custGeom>
            <a:blipFill>
              <a:blip r:embed="rId2"/>
              <a:stretch>
                <a:fillRect l="-447" t="-2304" r="0" b="-2304"/>
              </a:stretch>
            </a:blipFill>
          </p:spPr>
        </p:sp>
        <p:sp>
          <p:nvSpPr>
            <p:cNvPr name="TextBox 7" id="7"/>
            <p:cNvSpPr txBox="true"/>
            <p:nvPr/>
          </p:nvSpPr>
          <p:spPr>
            <a:xfrm rot="0">
              <a:off x="16816534" y="510868"/>
              <a:ext cx="1728792" cy="386715"/>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8" id="8"/>
            <p:cNvSpPr txBox="true"/>
            <p:nvPr/>
          </p:nvSpPr>
          <p:spPr>
            <a:xfrm rot="0">
              <a:off x="23282258" y="457316"/>
              <a:ext cx="864396" cy="440267"/>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22</a:t>
              </a:r>
            </a:p>
          </p:txBody>
        </p:sp>
        <p:sp>
          <p:nvSpPr>
            <p:cNvPr name="TextBox 9" id="9"/>
            <p:cNvSpPr txBox="true"/>
            <p:nvPr/>
          </p:nvSpPr>
          <p:spPr>
            <a:xfrm rot="0">
              <a:off x="7139674" y="510868"/>
              <a:ext cx="6091458" cy="386715"/>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IT21069772  |  Sangavi.G  |  R24-120</a:t>
              </a:r>
            </a:p>
          </p:txBody>
        </p:sp>
      </p:grpSp>
      <p:sp>
        <p:nvSpPr>
          <p:cNvPr name="Freeform 10" id="10"/>
          <p:cNvSpPr/>
          <p:nvPr/>
        </p:nvSpPr>
        <p:spPr>
          <a:xfrm flipH="false" flipV="false" rot="0">
            <a:off x="765860" y="1726247"/>
            <a:ext cx="13656983" cy="4105700"/>
          </a:xfrm>
          <a:custGeom>
            <a:avLst/>
            <a:gdLst/>
            <a:ahLst/>
            <a:cxnLst/>
            <a:rect r="r" b="b" t="t" l="l"/>
            <a:pathLst>
              <a:path h="4105700" w="13656983">
                <a:moveTo>
                  <a:pt x="0" y="0"/>
                </a:moveTo>
                <a:lnTo>
                  <a:pt x="13656982" y="0"/>
                </a:lnTo>
                <a:lnTo>
                  <a:pt x="13656982" y="4105700"/>
                </a:lnTo>
                <a:lnTo>
                  <a:pt x="0" y="4105700"/>
                </a:lnTo>
                <a:lnTo>
                  <a:pt x="0" y="0"/>
                </a:lnTo>
                <a:close/>
              </a:path>
            </a:pathLst>
          </a:custGeom>
          <a:blipFill>
            <a:blip r:embed="rId3"/>
            <a:stretch>
              <a:fillRect l="0" t="0" r="0" b="0"/>
            </a:stretch>
          </a:blipFill>
        </p:spPr>
      </p:sp>
      <p:grpSp>
        <p:nvGrpSpPr>
          <p:cNvPr name="Group 11" id="11"/>
          <p:cNvGrpSpPr/>
          <p:nvPr/>
        </p:nvGrpSpPr>
        <p:grpSpPr>
          <a:xfrm rot="0">
            <a:off x="7234209" y="3394776"/>
            <a:ext cx="13078986" cy="2129260"/>
            <a:chOff x="0" y="0"/>
            <a:chExt cx="3672576" cy="597896"/>
          </a:xfrm>
        </p:grpSpPr>
        <p:sp>
          <p:nvSpPr>
            <p:cNvPr name="Freeform 12" id="12"/>
            <p:cNvSpPr/>
            <p:nvPr/>
          </p:nvSpPr>
          <p:spPr>
            <a:xfrm flipH="false" flipV="false" rot="0">
              <a:off x="0" y="0"/>
              <a:ext cx="3672576" cy="597896"/>
            </a:xfrm>
            <a:custGeom>
              <a:avLst/>
              <a:gdLst/>
              <a:ahLst/>
              <a:cxnLst/>
              <a:rect r="r" b="b" t="t" l="l"/>
              <a:pathLst>
                <a:path h="597896" w="3672576">
                  <a:moveTo>
                    <a:pt x="0" y="0"/>
                  </a:moveTo>
                  <a:lnTo>
                    <a:pt x="3672576" y="0"/>
                  </a:lnTo>
                  <a:lnTo>
                    <a:pt x="3672576" y="597896"/>
                  </a:lnTo>
                  <a:lnTo>
                    <a:pt x="0" y="597896"/>
                  </a:lnTo>
                  <a:close/>
                </a:path>
              </a:pathLst>
            </a:custGeom>
            <a:solidFill>
              <a:srgbClr val="48BAC3"/>
            </a:solidFill>
          </p:spPr>
        </p:sp>
        <p:sp>
          <p:nvSpPr>
            <p:cNvPr name="TextBox 13" id="13"/>
            <p:cNvSpPr txBox="true"/>
            <p:nvPr/>
          </p:nvSpPr>
          <p:spPr>
            <a:xfrm>
              <a:off x="0" y="-38100"/>
              <a:ext cx="3672576" cy="635996"/>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6856032" y="3278571"/>
            <a:ext cx="11721804" cy="1368424"/>
          </a:xfrm>
          <a:prstGeom prst="rect">
            <a:avLst/>
          </a:prstGeom>
        </p:spPr>
        <p:txBody>
          <a:bodyPr anchor="t" rtlCol="false" tIns="0" lIns="0" bIns="0" rIns="0">
            <a:spAutoFit/>
          </a:bodyPr>
          <a:lstStyle/>
          <a:p>
            <a:pPr algn="ctr">
              <a:lnSpc>
                <a:spcPts val="11200"/>
              </a:lnSpc>
            </a:pPr>
            <a:r>
              <a:rPr lang="en-US" sz="8000" b="true">
                <a:solidFill>
                  <a:srgbClr val="064D6D"/>
                </a:solidFill>
                <a:latin typeface="Canva Sans Bold"/>
                <a:ea typeface="Canva Sans Bold"/>
                <a:cs typeface="Canva Sans Bold"/>
                <a:sym typeface="Canva Sans Bold"/>
              </a:rPr>
              <a:t>Insert Data</a:t>
            </a:r>
          </a:p>
        </p:txBody>
      </p:sp>
      <p:sp>
        <p:nvSpPr>
          <p:cNvPr name="Freeform 15" id="15"/>
          <p:cNvSpPr/>
          <p:nvPr/>
        </p:nvSpPr>
        <p:spPr>
          <a:xfrm flipH="false" flipV="false" rot="0">
            <a:off x="4519347" y="4646996"/>
            <a:ext cx="9674879" cy="4821315"/>
          </a:xfrm>
          <a:custGeom>
            <a:avLst/>
            <a:gdLst/>
            <a:ahLst/>
            <a:cxnLst/>
            <a:rect r="r" b="b" t="t" l="l"/>
            <a:pathLst>
              <a:path h="4821315" w="9674879">
                <a:moveTo>
                  <a:pt x="0" y="0"/>
                </a:moveTo>
                <a:lnTo>
                  <a:pt x="9674879" y="0"/>
                </a:lnTo>
                <a:lnTo>
                  <a:pt x="9674879" y="4821315"/>
                </a:lnTo>
                <a:lnTo>
                  <a:pt x="0" y="4821315"/>
                </a:lnTo>
                <a:lnTo>
                  <a:pt x="0" y="0"/>
                </a:lnTo>
                <a:close/>
              </a:path>
            </a:pathLst>
          </a:custGeom>
          <a:blipFill>
            <a:blip r:embed="rId4"/>
            <a:stretch>
              <a:fillRect l="0" t="0" r="0" b="0"/>
            </a:stretch>
          </a:blipFill>
        </p:spPr>
      </p:sp>
      <p:sp>
        <p:nvSpPr>
          <p:cNvPr name="TextBox 16" id="16"/>
          <p:cNvSpPr txBox="true"/>
          <p:nvPr/>
        </p:nvSpPr>
        <p:spPr>
          <a:xfrm rot="0">
            <a:off x="545782" y="357823"/>
            <a:ext cx="11721804" cy="1368424"/>
          </a:xfrm>
          <a:prstGeom prst="rect">
            <a:avLst/>
          </a:prstGeom>
        </p:spPr>
        <p:txBody>
          <a:bodyPr anchor="t" rtlCol="false" tIns="0" lIns="0" bIns="0" rIns="0">
            <a:spAutoFit/>
          </a:bodyPr>
          <a:lstStyle/>
          <a:p>
            <a:pPr algn="ctr">
              <a:lnSpc>
                <a:spcPts val="11200"/>
              </a:lnSpc>
            </a:pPr>
            <a:r>
              <a:rPr lang="en-US" sz="8000" b="true">
                <a:solidFill>
                  <a:srgbClr val="064D6D"/>
                </a:solidFill>
                <a:latin typeface="Canva Sans Bold"/>
                <a:ea typeface="Canva Sans Bold"/>
                <a:cs typeface="Canva Sans Bold"/>
                <a:sym typeface="Canva Sans Bold"/>
              </a:rPr>
              <a:t>Class Creation</a:t>
            </a:r>
          </a:p>
        </p:txBody>
      </p:sp>
      <p:pic>
        <p:nvPicPr>
          <p:cNvPr name="Picture 17" id="17"/>
          <p:cNvPicPr>
            <a:picLocks noChangeAspect="true"/>
          </p:cNvPicPr>
          <p:nvPr/>
        </p:nvPicPr>
        <p:blipFill>
          <a:blip r:embed="rId5"/>
          <a:srcRect l="0" t="0" r="0" b="0"/>
          <a:stretch>
            <a:fillRect/>
          </a:stretch>
        </p:blipFill>
        <p:spPr>
          <a:xfrm flipH="false" flipV="false" rot="-5400000">
            <a:off x="1413090" y="549632"/>
            <a:ext cx="1017800" cy="1137207"/>
          </a:xfrm>
          <a:prstGeom prst="rect">
            <a:avLst/>
          </a:prstGeom>
        </p:spPr>
      </p:pic>
      <p:pic>
        <p:nvPicPr>
          <p:cNvPr name="Picture 18" id="18"/>
          <p:cNvPicPr>
            <a:picLocks noChangeAspect="true"/>
          </p:cNvPicPr>
          <p:nvPr/>
        </p:nvPicPr>
        <p:blipFill>
          <a:blip r:embed="rId5"/>
          <a:srcRect l="0" t="0" r="0" b="0"/>
          <a:stretch>
            <a:fillRect/>
          </a:stretch>
        </p:blipFill>
        <p:spPr>
          <a:xfrm flipH="false" flipV="false" rot="-5400000">
            <a:off x="8546095" y="3470380"/>
            <a:ext cx="1017800" cy="1137207"/>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0" y="-2617776"/>
            <a:ext cx="18288000" cy="5235553"/>
            <a:chOff x="0" y="0"/>
            <a:chExt cx="5135266" cy="1470142"/>
          </a:xfrm>
        </p:grpSpPr>
        <p:sp>
          <p:nvSpPr>
            <p:cNvPr name="Freeform 3" id="3"/>
            <p:cNvSpPr/>
            <p:nvPr/>
          </p:nvSpPr>
          <p:spPr>
            <a:xfrm flipH="false" flipV="false" rot="0">
              <a:off x="0" y="0"/>
              <a:ext cx="5135266" cy="1470142"/>
            </a:xfrm>
            <a:custGeom>
              <a:avLst/>
              <a:gdLst/>
              <a:ahLst/>
              <a:cxnLst/>
              <a:rect r="r" b="b" t="t" l="l"/>
              <a:pathLst>
                <a:path h="1470142" w="5135266">
                  <a:moveTo>
                    <a:pt x="0" y="0"/>
                  </a:moveTo>
                  <a:lnTo>
                    <a:pt x="5135266" y="0"/>
                  </a:lnTo>
                  <a:lnTo>
                    <a:pt x="5135266" y="1470142"/>
                  </a:lnTo>
                  <a:lnTo>
                    <a:pt x="0" y="1470142"/>
                  </a:lnTo>
                  <a:close/>
                </a:path>
              </a:pathLst>
            </a:custGeom>
            <a:solidFill>
              <a:srgbClr val="48BAC3"/>
            </a:solidFill>
          </p:spPr>
        </p:sp>
        <p:sp>
          <p:nvSpPr>
            <p:cNvPr name="TextBox 4" id="4"/>
            <p:cNvSpPr txBox="true"/>
            <p:nvPr/>
          </p:nvSpPr>
          <p:spPr>
            <a:xfrm>
              <a:off x="0" y="-38100"/>
              <a:ext cx="5135266" cy="150824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933430" y="2228390"/>
            <a:ext cx="11967500" cy="3449095"/>
          </a:xfrm>
          <a:custGeom>
            <a:avLst/>
            <a:gdLst/>
            <a:ahLst/>
            <a:cxnLst/>
            <a:rect r="r" b="b" t="t" l="l"/>
            <a:pathLst>
              <a:path h="3449095" w="11967500">
                <a:moveTo>
                  <a:pt x="0" y="0"/>
                </a:moveTo>
                <a:lnTo>
                  <a:pt x="11967500" y="0"/>
                </a:lnTo>
                <a:lnTo>
                  <a:pt x="11967500" y="3449095"/>
                </a:lnTo>
                <a:lnTo>
                  <a:pt x="0" y="3449095"/>
                </a:lnTo>
                <a:lnTo>
                  <a:pt x="0" y="0"/>
                </a:lnTo>
                <a:close/>
              </a:path>
            </a:pathLst>
          </a:custGeom>
          <a:blipFill>
            <a:blip r:embed="rId2"/>
            <a:stretch>
              <a:fillRect l="0" t="0" r="0" b="0"/>
            </a:stretch>
          </a:blipFill>
        </p:spPr>
      </p:sp>
      <p:sp>
        <p:nvSpPr>
          <p:cNvPr name="Freeform 6" id="6"/>
          <p:cNvSpPr/>
          <p:nvPr/>
        </p:nvSpPr>
        <p:spPr>
          <a:xfrm flipH="false" flipV="false" rot="0">
            <a:off x="8856702" y="4779086"/>
            <a:ext cx="8278996" cy="4479214"/>
          </a:xfrm>
          <a:custGeom>
            <a:avLst/>
            <a:gdLst/>
            <a:ahLst/>
            <a:cxnLst/>
            <a:rect r="r" b="b" t="t" l="l"/>
            <a:pathLst>
              <a:path h="4479214" w="8278996">
                <a:moveTo>
                  <a:pt x="0" y="0"/>
                </a:moveTo>
                <a:lnTo>
                  <a:pt x="8278996" y="0"/>
                </a:lnTo>
                <a:lnTo>
                  <a:pt x="8278996" y="4479214"/>
                </a:lnTo>
                <a:lnTo>
                  <a:pt x="0" y="4479214"/>
                </a:lnTo>
                <a:lnTo>
                  <a:pt x="0" y="0"/>
                </a:lnTo>
                <a:close/>
              </a:path>
            </a:pathLst>
          </a:custGeom>
          <a:blipFill>
            <a:blip r:embed="rId3"/>
            <a:stretch>
              <a:fillRect l="0" t="0" r="0" b="0"/>
            </a:stretch>
          </a:blipFill>
        </p:spPr>
      </p:sp>
      <p:grpSp>
        <p:nvGrpSpPr>
          <p:cNvPr name="Group 7" id="7"/>
          <p:cNvGrpSpPr/>
          <p:nvPr/>
        </p:nvGrpSpPr>
        <p:grpSpPr>
          <a:xfrm rot="0">
            <a:off x="0" y="9468311"/>
            <a:ext cx="18109991" cy="828214"/>
            <a:chOff x="0" y="0"/>
            <a:chExt cx="24146654" cy="1104286"/>
          </a:xfrm>
        </p:grpSpPr>
        <p:sp>
          <p:nvSpPr>
            <p:cNvPr name="Freeform 8" id="8"/>
            <p:cNvSpPr/>
            <p:nvPr/>
          </p:nvSpPr>
          <p:spPr>
            <a:xfrm flipH="false" flipV="false" rot="0">
              <a:off x="0" y="0"/>
              <a:ext cx="19035157" cy="1104286"/>
            </a:xfrm>
            <a:custGeom>
              <a:avLst/>
              <a:gdLst/>
              <a:ahLst/>
              <a:cxnLst/>
              <a:rect r="r" b="b" t="t" l="l"/>
              <a:pathLst>
                <a:path h="1104286" w="19035157">
                  <a:moveTo>
                    <a:pt x="0" y="0"/>
                  </a:moveTo>
                  <a:lnTo>
                    <a:pt x="19035157" y="0"/>
                  </a:lnTo>
                  <a:lnTo>
                    <a:pt x="19035157" y="1104286"/>
                  </a:lnTo>
                  <a:lnTo>
                    <a:pt x="0" y="1104286"/>
                  </a:lnTo>
                  <a:lnTo>
                    <a:pt x="0" y="0"/>
                  </a:lnTo>
                  <a:close/>
                </a:path>
              </a:pathLst>
            </a:custGeom>
            <a:blipFill>
              <a:blip r:embed="rId4"/>
              <a:stretch>
                <a:fillRect l="-447" t="-2304" r="0" b="-2304"/>
              </a:stretch>
            </a:blipFill>
          </p:spPr>
        </p:sp>
        <p:sp>
          <p:nvSpPr>
            <p:cNvPr name="TextBox 9" id="9"/>
            <p:cNvSpPr txBox="true"/>
            <p:nvPr/>
          </p:nvSpPr>
          <p:spPr>
            <a:xfrm rot="0">
              <a:off x="16816534" y="510868"/>
              <a:ext cx="1728792" cy="386715"/>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10" id="10"/>
            <p:cNvSpPr txBox="true"/>
            <p:nvPr/>
          </p:nvSpPr>
          <p:spPr>
            <a:xfrm rot="0">
              <a:off x="23282258" y="457316"/>
              <a:ext cx="864396" cy="440267"/>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23</a:t>
              </a:r>
            </a:p>
          </p:txBody>
        </p:sp>
        <p:sp>
          <p:nvSpPr>
            <p:cNvPr name="TextBox 11" id="11"/>
            <p:cNvSpPr txBox="true"/>
            <p:nvPr/>
          </p:nvSpPr>
          <p:spPr>
            <a:xfrm rot="0">
              <a:off x="7139674" y="510868"/>
              <a:ext cx="6091458" cy="386715"/>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IT21069772  |  Sangavi.G  |  R24-120</a:t>
              </a:r>
            </a:p>
          </p:txBody>
        </p:sp>
      </p:grpSp>
      <p:sp>
        <p:nvSpPr>
          <p:cNvPr name="Freeform 12" id="12"/>
          <p:cNvSpPr/>
          <p:nvPr/>
        </p:nvSpPr>
        <p:spPr>
          <a:xfrm flipH="false" flipV="false" rot="0">
            <a:off x="12294278" y="0"/>
            <a:ext cx="3915228" cy="4054320"/>
          </a:xfrm>
          <a:custGeom>
            <a:avLst/>
            <a:gdLst/>
            <a:ahLst/>
            <a:cxnLst/>
            <a:rect r="r" b="b" t="t" l="l"/>
            <a:pathLst>
              <a:path h="4054320" w="3915228">
                <a:moveTo>
                  <a:pt x="0" y="0"/>
                </a:moveTo>
                <a:lnTo>
                  <a:pt x="3915227" y="0"/>
                </a:lnTo>
                <a:lnTo>
                  <a:pt x="3915227" y="4054320"/>
                </a:lnTo>
                <a:lnTo>
                  <a:pt x="0" y="4054320"/>
                </a:lnTo>
                <a:lnTo>
                  <a:pt x="0" y="0"/>
                </a:lnTo>
                <a:close/>
              </a:path>
            </a:pathLst>
          </a:custGeom>
          <a:blipFill>
            <a:blip r:embed="rId5"/>
            <a:stretch>
              <a:fillRect l="0" t="-4726" r="0" b="-813"/>
            </a:stretch>
          </a:blipFill>
        </p:spPr>
      </p:sp>
      <p:pic>
        <p:nvPicPr>
          <p:cNvPr name="Picture 13" id="13"/>
          <p:cNvPicPr>
            <a:picLocks noChangeAspect="true"/>
          </p:cNvPicPr>
          <p:nvPr/>
        </p:nvPicPr>
        <p:blipFill>
          <a:blip r:embed="rId6"/>
          <a:srcRect l="0" t="0" r="0" b="0"/>
          <a:stretch>
            <a:fillRect/>
          </a:stretch>
        </p:blipFill>
        <p:spPr>
          <a:xfrm flipH="false" flipV="false" rot="4611817">
            <a:off x="4808415" y="5777608"/>
            <a:ext cx="3379369" cy="2990742"/>
          </a:xfrm>
          <a:prstGeom prst="rect">
            <a:avLst/>
          </a:prstGeom>
        </p:spPr>
      </p:pic>
      <p:sp>
        <p:nvSpPr>
          <p:cNvPr name="TextBox 14" id="14"/>
          <p:cNvSpPr txBox="true"/>
          <p:nvPr/>
        </p:nvSpPr>
        <p:spPr>
          <a:xfrm rot="0">
            <a:off x="0" y="409906"/>
            <a:ext cx="12996200" cy="1566544"/>
          </a:xfrm>
          <a:prstGeom prst="rect">
            <a:avLst/>
          </a:prstGeom>
        </p:spPr>
        <p:txBody>
          <a:bodyPr anchor="t" rtlCol="false" tIns="0" lIns="0" bIns="0" rIns="0">
            <a:spAutoFit/>
          </a:bodyPr>
          <a:lstStyle/>
          <a:p>
            <a:pPr algn="ctr">
              <a:lnSpc>
                <a:spcPts val="12880"/>
              </a:lnSpc>
            </a:pPr>
            <a:r>
              <a:rPr lang="en-US" sz="9200" b="true">
                <a:solidFill>
                  <a:srgbClr val="F7FDFE"/>
                </a:solidFill>
                <a:latin typeface="Canva Sans Bold"/>
                <a:ea typeface="Canva Sans Bold"/>
                <a:cs typeface="Canva Sans Bold"/>
                <a:sym typeface="Canva Sans Bold"/>
              </a:rPr>
              <a:t>Implement Dataset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20043" y="2232979"/>
            <a:ext cx="18288000" cy="6780239"/>
            <a:chOff x="0" y="0"/>
            <a:chExt cx="5135266" cy="1903889"/>
          </a:xfrm>
        </p:grpSpPr>
        <p:sp>
          <p:nvSpPr>
            <p:cNvPr name="Freeform 3" id="3"/>
            <p:cNvSpPr/>
            <p:nvPr/>
          </p:nvSpPr>
          <p:spPr>
            <a:xfrm flipH="false" flipV="false" rot="0">
              <a:off x="0" y="0"/>
              <a:ext cx="5135266" cy="1903889"/>
            </a:xfrm>
            <a:custGeom>
              <a:avLst/>
              <a:gdLst/>
              <a:ahLst/>
              <a:cxnLst/>
              <a:rect r="r" b="b" t="t" l="l"/>
              <a:pathLst>
                <a:path h="1903889" w="5135266">
                  <a:moveTo>
                    <a:pt x="0" y="0"/>
                  </a:moveTo>
                  <a:lnTo>
                    <a:pt x="5135266" y="0"/>
                  </a:lnTo>
                  <a:lnTo>
                    <a:pt x="5135266" y="1903889"/>
                  </a:lnTo>
                  <a:lnTo>
                    <a:pt x="0" y="1903889"/>
                  </a:lnTo>
                  <a:close/>
                </a:path>
              </a:pathLst>
            </a:custGeom>
            <a:solidFill>
              <a:srgbClr val="48BAC3"/>
            </a:solidFill>
          </p:spPr>
        </p:sp>
        <p:sp>
          <p:nvSpPr>
            <p:cNvPr name="TextBox 4" id="4"/>
            <p:cNvSpPr txBox="true"/>
            <p:nvPr/>
          </p:nvSpPr>
          <p:spPr>
            <a:xfrm>
              <a:off x="0" y="-38100"/>
              <a:ext cx="5135266" cy="194198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011613" y="2769956"/>
            <a:ext cx="14264774" cy="1302330"/>
          </a:xfrm>
          <a:custGeom>
            <a:avLst/>
            <a:gdLst/>
            <a:ahLst/>
            <a:cxnLst/>
            <a:rect r="r" b="b" t="t" l="l"/>
            <a:pathLst>
              <a:path h="1302330" w="14264774">
                <a:moveTo>
                  <a:pt x="0" y="0"/>
                </a:moveTo>
                <a:lnTo>
                  <a:pt x="14264774" y="0"/>
                </a:lnTo>
                <a:lnTo>
                  <a:pt x="14264774" y="1302330"/>
                </a:lnTo>
                <a:lnTo>
                  <a:pt x="0" y="1302330"/>
                </a:lnTo>
                <a:lnTo>
                  <a:pt x="0" y="0"/>
                </a:lnTo>
                <a:close/>
              </a:path>
            </a:pathLst>
          </a:custGeom>
          <a:blipFill>
            <a:blip r:embed="rId2"/>
            <a:stretch>
              <a:fillRect l="0" t="0" r="0" b="0"/>
            </a:stretch>
          </a:blipFill>
        </p:spPr>
      </p:sp>
      <p:sp>
        <p:nvSpPr>
          <p:cNvPr name="Freeform 6" id="6"/>
          <p:cNvSpPr/>
          <p:nvPr/>
        </p:nvSpPr>
        <p:spPr>
          <a:xfrm flipH="false" flipV="false" rot="0">
            <a:off x="497736" y="5143500"/>
            <a:ext cx="14224688" cy="3596268"/>
          </a:xfrm>
          <a:custGeom>
            <a:avLst/>
            <a:gdLst/>
            <a:ahLst/>
            <a:cxnLst/>
            <a:rect r="r" b="b" t="t" l="l"/>
            <a:pathLst>
              <a:path h="3596268" w="14224688">
                <a:moveTo>
                  <a:pt x="0" y="0"/>
                </a:moveTo>
                <a:lnTo>
                  <a:pt x="14224688" y="0"/>
                </a:lnTo>
                <a:lnTo>
                  <a:pt x="14224688" y="3596268"/>
                </a:lnTo>
                <a:lnTo>
                  <a:pt x="0" y="3596268"/>
                </a:lnTo>
                <a:lnTo>
                  <a:pt x="0" y="0"/>
                </a:lnTo>
                <a:close/>
              </a:path>
            </a:pathLst>
          </a:custGeom>
          <a:blipFill>
            <a:blip r:embed="rId3"/>
            <a:stretch>
              <a:fillRect l="0" t="-16619" r="0" b="0"/>
            </a:stretch>
          </a:blipFill>
        </p:spPr>
      </p:sp>
      <p:pic>
        <p:nvPicPr>
          <p:cNvPr name="Picture 7" id="7"/>
          <p:cNvPicPr>
            <a:picLocks noChangeAspect="true"/>
          </p:cNvPicPr>
          <p:nvPr/>
        </p:nvPicPr>
        <p:blipFill>
          <a:blip r:embed="rId4"/>
          <a:srcRect l="0" t="0" r="0" b="0"/>
          <a:stretch>
            <a:fillRect/>
          </a:stretch>
        </p:blipFill>
        <p:spPr>
          <a:xfrm flipH="false" flipV="false" rot="0">
            <a:off x="8610279" y="4178683"/>
            <a:ext cx="633600" cy="706484"/>
          </a:xfrm>
          <a:prstGeom prst="rect">
            <a:avLst/>
          </a:prstGeom>
        </p:spPr>
      </p:pic>
      <p:grpSp>
        <p:nvGrpSpPr>
          <p:cNvPr name="Group 8" id="8"/>
          <p:cNvGrpSpPr/>
          <p:nvPr/>
        </p:nvGrpSpPr>
        <p:grpSpPr>
          <a:xfrm rot="0">
            <a:off x="0" y="9468311"/>
            <a:ext cx="18109991" cy="828214"/>
            <a:chOff x="0" y="0"/>
            <a:chExt cx="24146654" cy="1104286"/>
          </a:xfrm>
        </p:grpSpPr>
        <p:sp>
          <p:nvSpPr>
            <p:cNvPr name="Freeform 9" id="9"/>
            <p:cNvSpPr/>
            <p:nvPr/>
          </p:nvSpPr>
          <p:spPr>
            <a:xfrm flipH="false" flipV="false" rot="0">
              <a:off x="0" y="0"/>
              <a:ext cx="19035157" cy="1104286"/>
            </a:xfrm>
            <a:custGeom>
              <a:avLst/>
              <a:gdLst/>
              <a:ahLst/>
              <a:cxnLst/>
              <a:rect r="r" b="b" t="t" l="l"/>
              <a:pathLst>
                <a:path h="1104286" w="19035157">
                  <a:moveTo>
                    <a:pt x="0" y="0"/>
                  </a:moveTo>
                  <a:lnTo>
                    <a:pt x="19035157" y="0"/>
                  </a:lnTo>
                  <a:lnTo>
                    <a:pt x="19035157" y="1104286"/>
                  </a:lnTo>
                  <a:lnTo>
                    <a:pt x="0" y="1104286"/>
                  </a:lnTo>
                  <a:lnTo>
                    <a:pt x="0" y="0"/>
                  </a:lnTo>
                  <a:close/>
                </a:path>
              </a:pathLst>
            </a:custGeom>
            <a:blipFill>
              <a:blip r:embed="rId5"/>
              <a:stretch>
                <a:fillRect l="-447" t="-2304" r="0" b="-2304"/>
              </a:stretch>
            </a:blipFill>
          </p:spPr>
        </p:sp>
        <p:sp>
          <p:nvSpPr>
            <p:cNvPr name="TextBox 10" id="10"/>
            <p:cNvSpPr txBox="true"/>
            <p:nvPr/>
          </p:nvSpPr>
          <p:spPr>
            <a:xfrm rot="0">
              <a:off x="16816534" y="510868"/>
              <a:ext cx="1728792" cy="386715"/>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11" id="11"/>
            <p:cNvSpPr txBox="true"/>
            <p:nvPr/>
          </p:nvSpPr>
          <p:spPr>
            <a:xfrm rot="0">
              <a:off x="23282258" y="457316"/>
              <a:ext cx="864396" cy="440267"/>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24</a:t>
              </a:r>
            </a:p>
          </p:txBody>
        </p:sp>
        <p:sp>
          <p:nvSpPr>
            <p:cNvPr name="TextBox 12" id="12"/>
            <p:cNvSpPr txBox="true"/>
            <p:nvPr/>
          </p:nvSpPr>
          <p:spPr>
            <a:xfrm rot="0">
              <a:off x="7139674" y="510868"/>
              <a:ext cx="6091458" cy="386715"/>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IT21069772  |  Sangavi.G  |  R24-120</a:t>
              </a:r>
            </a:p>
          </p:txBody>
        </p:sp>
      </p:grpSp>
      <p:sp>
        <p:nvSpPr>
          <p:cNvPr name="TextBox 13" id="13"/>
          <p:cNvSpPr txBox="true"/>
          <p:nvPr/>
        </p:nvSpPr>
        <p:spPr>
          <a:xfrm rot="0">
            <a:off x="5157789" y="561659"/>
            <a:ext cx="10299016" cy="1566544"/>
          </a:xfrm>
          <a:prstGeom prst="rect">
            <a:avLst/>
          </a:prstGeom>
        </p:spPr>
        <p:txBody>
          <a:bodyPr anchor="t" rtlCol="false" tIns="0" lIns="0" bIns="0" rIns="0">
            <a:spAutoFit/>
          </a:bodyPr>
          <a:lstStyle/>
          <a:p>
            <a:pPr algn="ctr">
              <a:lnSpc>
                <a:spcPts val="12880"/>
              </a:lnSpc>
              <a:spcBef>
                <a:spcPct val="0"/>
              </a:spcBef>
            </a:pPr>
            <a:r>
              <a:rPr lang="en-US" b="true" sz="9200">
                <a:solidFill>
                  <a:srgbClr val="203F4C"/>
                </a:solidFill>
                <a:latin typeface="Canva Sans Bold"/>
                <a:ea typeface="Canva Sans Bold"/>
                <a:cs typeface="Canva Sans Bold"/>
                <a:sym typeface="Canva Sans Bold"/>
              </a:rPr>
              <a:t>Model Training</a:t>
            </a:r>
          </a:p>
        </p:txBody>
      </p:sp>
      <p:sp>
        <p:nvSpPr>
          <p:cNvPr name="Freeform 14" id="14"/>
          <p:cNvSpPr/>
          <p:nvPr/>
        </p:nvSpPr>
        <p:spPr>
          <a:xfrm flipH="false" flipV="false" rot="0">
            <a:off x="2397353" y="-1133833"/>
            <a:ext cx="3767156" cy="3903789"/>
          </a:xfrm>
          <a:custGeom>
            <a:avLst/>
            <a:gdLst/>
            <a:ahLst/>
            <a:cxnLst/>
            <a:rect r="r" b="b" t="t" l="l"/>
            <a:pathLst>
              <a:path h="3903789" w="3767156">
                <a:moveTo>
                  <a:pt x="0" y="0"/>
                </a:moveTo>
                <a:lnTo>
                  <a:pt x="3767156" y="0"/>
                </a:lnTo>
                <a:lnTo>
                  <a:pt x="3767156" y="3903789"/>
                </a:lnTo>
                <a:lnTo>
                  <a:pt x="0" y="3903789"/>
                </a:lnTo>
                <a:lnTo>
                  <a:pt x="0" y="0"/>
                </a:lnTo>
                <a:close/>
              </a:path>
            </a:pathLst>
          </a:custGeom>
          <a:blipFill>
            <a:blip r:embed="rId6"/>
            <a:stretch>
              <a:fillRect l="0" t="0" r="0" b="0"/>
            </a:stretch>
          </a:blipFill>
        </p:spPr>
      </p:sp>
      <p:sp>
        <p:nvSpPr>
          <p:cNvPr name="Freeform 15" id="15"/>
          <p:cNvSpPr/>
          <p:nvPr/>
        </p:nvSpPr>
        <p:spPr>
          <a:xfrm flipH="false" flipV="false" rot="0">
            <a:off x="15002657" y="7668554"/>
            <a:ext cx="3265300" cy="2444893"/>
          </a:xfrm>
          <a:custGeom>
            <a:avLst/>
            <a:gdLst/>
            <a:ahLst/>
            <a:cxnLst/>
            <a:rect r="r" b="b" t="t" l="l"/>
            <a:pathLst>
              <a:path h="2444893" w="3265300">
                <a:moveTo>
                  <a:pt x="0" y="0"/>
                </a:moveTo>
                <a:lnTo>
                  <a:pt x="3265300" y="0"/>
                </a:lnTo>
                <a:lnTo>
                  <a:pt x="3265300" y="2444893"/>
                </a:lnTo>
                <a:lnTo>
                  <a:pt x="0" y="2444893"/>
                </a:lnTo>
                <a:lnTo>
                  <a:pt x="0" y="0"/>
                </a:lnTo>
                <a:close/>
              </a:path>
            </a:pathLst>
          </a:custGeom>
          <a:blipFill>
            <a:blip r:embed="rId7"/>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0" y="1355111"/>
            <a:ext cx="18288000" cy="6780239"/>
            <a:chOff x="0" y="0"/>
            <a:chExt cx="5135266" cy="1903889"/>
          </a:xfrm>
        </p:grpSpPr>
        <p:sp>
          <p:nvSpPr>
            <p:cNvPr name="Freeform 3" id="3"/>
            <p:cNvSpPr/>
            <p:nvPr/>
          </p:nvSpPr>
          <p:spPr>
            <a:xfrm flipH="false" flipV="false" rot="0">
              <a:off x="0" y="0"/>
              <a:ext cx="5135266" cy="1903889"/>
            </a:xfrm>
            <a:custGeom>
              <a:avLst/>
              <a:gdLst/>
              <a:ahLst/>
              <a:cxnLst/>
              <a:rect r="r" b="b" t="t" l="l"/>
              <a:pathLst>
                <a:path h="1903889" w="5135266">
                  <a:moveTo>
                    <a:pt x="0" y="0"/>
                  </a:moveTo>
                  <a:lnTo>
                    <a:pt x="5135266" y="0"/>
                  </a:lnTo>
                  <a:lnTo>
                    <a:pt x="5135266" y="1903889"/>
                  </a:lnTo>
                  <a:lnTo>
                    <a:pt x="0" y="1903889"/>
                  </a:lnTo>
                  <a:close/>
                </a:path>
              </a:pathLst>
            </a:custGeom>
            <a:solidFill>
              <a:srgbClr val="48BAC3"/>
            </a:solidFill>
          </p:spPr>
        </p:sp>
        <p:sp>
          <p:nvSpPr>
            <p:cNvPr name="TextBox 4" id="4"/>
            <p:cNvSpPr txBox="true"/>
            <p:nvPr/>
          </p:nvSpPr>
          <p:spPr>
            <a:xfrm>
              <a:off x="0" y="-38100"/>
              <a:ext cx="5135266" cy="194198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9005" y="-508413"/>
            <a:ext cx="18288000" cy="10507287"/>
          </a:xfrm>
          <a:custGeom>
            <a:avLst/>
            <a:gdLst/>
            <a:ahLst/>
            <a:cxnLst/>
            <a:rect r="r" b="b" t="t" l="l"/>
            <a:pathLst>
              <a:path h="10507287" w="18288000">
                <a:moveTo>
                  <a:pt x="0" y="0"/>
                </a:moveTo>
                <a:lnTo>
                  <a:pt x="18288000" y="0"/>
                </a:lnTo>
                <a:lnTo>
                  <a:pt x="18288000" y="10507287"/>
                </a:lnTo>
                <a:lnTo>
                  <a:pt x="0" y="10507287"/>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1279" y="1028700"/>
            <a:ext cx="4164831" cy="6902611"/>
          </a:xfrm>
          <a:custGeom>
            <a:avLst/>
            <a:gdLst/>
            <a:ahLst/>
            <a:cxnLst/>
            <a:rect r="r" b="b" t="t" l="l"/>
            <a:pathLst>
              <a:path h="6902611" w="4164831">
                <a:moveTo>
                  <a:pt x="0" y="0"/>
                </a:moveTo>
                <a:lnTo>
                  <a:pt x="4164831" y="0"/>
                </a:lnTo>
                <a:lnTo>
                  <a:pt x="4164831" y="6902611"/>
                </a:lnTo>
                <a:lnTo>
                  <a:pt x="0" y="6902611"/>
                </a:lnTo>
                <a:lnTo>
                  <a:pt x="0" y="0"/>
                </a:lnTo>
                <a:close/>
              </a:path>
            </a:pathLst>
          </a:custGeom>
          <a:blipFill>
            <a:blip r:embed="rId4"/>
            <a:stretch>
              <a:fillRect l="-8201" t="0" r="-142660" b="-14254"/>
            </a:stretch>
          </a:blipFill>
        </p:spPr>
      </p:sp>
      <p:sp>
        <p:nvSpPr>
          <p:cNvPr name="Freeform 7" id="7"/>
          <p:cNvSpPr/>
          <p:nvPr/>
        </p:nvSpPr>
        <p:spPr>
          <a:xfrm flipH="false" flipV="false" rot="0">
            <a:off x="5389869" y="1392819"/>
            <a:ext cx="12176846" cy="6174374"/>
          </a:xfrm>
          <a:custGeom>
            <a:avLst/>
            <a:gdLst/>
            <a:ahLst/>
            <a:cxnLst/>
            <a:rect r="r" b="b" t="t" l="l"/>
            <a:pathLst>
              <a:path h="6174374" w="12176846">
                <a:moveTo>
                  <a:pt x="0" y="0"/>
                </a:moveTo>
                <a:lnTo>
                  <a:pt x="12176846" y="0"/>
                </a:lnTo>
                <a:lnTo>
                  <a:pt x="12176846" y="6174374"/>
                </a:lnTo>
                <a:lnTo>
                  <a:pt x="0" y="6174374"/>
                </a:lnTo>
                <a:lnTo>
                  <a:pt x="0" y="0"/>
                </a:lnTo>
                <a:close/>
              </a:path>
            </a:pathLst>
          </a:custGeom>
          <a:blipFill>
            <a:blip r:embed="rId5"/>
            <a:stretch>
              <a:fillRect l="0" t="-11334" r="0" b="-11334"/>
            </a:stretch>
          </a:blipFill>
        </p:spPr>
      </p:sp>
      <p:grpSp>
        <p:nvGrpSpPr>
          <p:cNvPr name="Group 8" id="8"/>
          <p:cNvGrpSpPr/>
          <p:nvPr/>
        </p:nvGrpSpPr>
        <p:grpSpPr>
          <a:xfrm rot="0">
            <a:off x="0" y="9468311"/>
            <a:ext cx="18109991" cy="828214"/>
            <a:chOff x="0" y="0"/>
            <a:chExt cx="24146654" cy="1104286"/>
          </a:xfrm>
        </p:grpSpPr>
        <p:sp>
          <p:nvSpPr>
            <p:cNvPr name="Freeform 9" id="9"/>
            <p:cNvSpPr/>
            <p:nvPr/>
          </p:nvSpPr>
          <p:spPr>
            <a:xfrm flipH="false" flipV="false" rot="0">
              <a:off x="0" y="0"/>
              <a:ext cx="19035157" cy="1104286"/>
            </a:xfrm>
            <a:custGeom>
              <a:avLst/>
              <a:gdLst/>
              <a:ahLst/>
              <a:cxnLst/>
              <a:rect r="r" b="b" t="t" l="l"/>
              <a:pathLst>
                <a:path h="1104286" w="19035157">
                  <a:moveTo>
                    <a:pt x="0" y="0"/>
                  </a:moveTo>
                  <a:lnTo>
                    <a:pt x="19035157" y="0"/>
                  </a:lnTo>
                  <a:lnTo>
                    <a:pt x="19035157" y="1104286"/>
                  </a:lnTo>
                  <a:lnTo>
                    <a:pt x="0" y="1104286"/>
                  </a:lnTo>
                  <a:lnTo>
                    <a:pt x="0" y="0"/>
                  </a:lnTo>
                  <a:close/>
                </a:path>
              </a:pathLst>
            </a:custGeom>
            <a:blipFill>
              <a:blip r:embed="rId6"/>
              <a:stretch>
                <a:fillRect l="-447" t="-2304" r="0" b="-2304"/>
              </a:stretch>
            </a:blipFill>
          </p:spPr>
        </p:sp>
        <p:sp>
          <p:nvSpPr>
            <p:cNvPr name="TextBox 10" id="10"/>
            <p:cNvSpPr txBox="true"/>
            <p:nvPr/>
          </p:nvSpPr>
          <p:spPr>
            <a:xfrm rot="0">
              <a:off x="16816534" y="510868"/>
              <a:ext cx="1728792" cy="386715"/>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11" id="11"/>
            <p:cNvSpPr txBox="true"/>
            <p:nvPr/>
          </p:nvSpPr>
          <p:spPr>
            <a:xfrm rot="0">
              <a:off x="23282258" y="457316"/>
              <a:ext cx="864396" cy="440267"/>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25</a:t>
              </a:r>
            </a:p>
          </p:txBody>
        </p:sp>
        <p:sp>
          <p:nvSpPr>
            <p:cNvPr name="TextBox 12" id="12"/>
            <p:cNvSpPr txBox="true"/>
            <p:nvPr/>
          </p:nvSpPr>
          <p:spPr>
            <a:xfrm rot="0">
              <a:off x="7139674" y="510868"/>
              <a:ext cx="6091458" cy="386715"/>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IT21069772  |  Sangavi.G  |  R24-120</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0" y="-2617776"/>
            <a:ext cx="18288000" cy="5235553"/>
            <a:chOff x="0" y="0"/>
            <a:chExt cx="5135266" cy="1470142"/>
          </a:xfrm>
        </p:grpSpPr>
        <p:sp>
          <p:nvSpPr>
            <p:cNvPr name="Freeform 3" id="3"/>
            <p:cNvSpPr/>
            <p:nvPr/>
          </p:nvSpPr>
          <p:spPr>
            <a:xfrm flipH="false" flipV="false" rot="0">
              <a:off x="0" y="0"/>
              <a:ext cx="5135266" cy="1470142"/>
            </a:xfrm>
            <a:custGeom>
              <a:avLst/>
              <a:gdLst/>
              <a:ahLst/>
              <a:cxnLst/>
              <a:rect r="r" b="b" t="t" l="l"/>
              <a:pathLst>
                <a:path h="1470142" w="5135266">
                  <a:moveTo>
                    <a:pt x="0" y="0"/>
                  </a:moveTo>
                  <a:lnTo>
                    <a:pt x="5135266" y="0"/>
                  </a:lnTo>
                  <a:lnTo>
                    <a:pt x="5135266" y="1470142"/>
                  </a:lnTo>
                  <a:lnTo>
                    <a:pt x="0" y="1470142"/>
                  </a:lnTo>
                  <a:close/>
                </a:path>
              </a:pathLst>
            </a:custGeom>
            <a:solidFill>
              <a:srgbClr val="48BAC3"/>
            </a:solidFill>
          </p:spPr>
        </p:sp>
        <p:sp>
          <p:nvSpPr>
            <p:cNvPr name="TextBox 4" id="4"/>
            <p:cNvSpPr txBox="true"/>
            <p:nvPr/>
          </p:nvSpPr>
          <p:spPr>
            <a:xfrm>
              <a:off x="0" y="-38100"/>
              <a:ext cx="5135266" cy="150824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9468311"/>
            <a:ext cx="18109991" cy="828214"/>
            <a:chOff x="0" y="0"/>
            <a:chExt cx="24146654" cy="1104286"/>
          </a:xfrm>
        </p:grpSpPr>
        <p:sp>
          <p:nvSpPr>
            <p:cNvPr name="Freeform 6" id="6"/>
            <p:cNvSpPr/>
            <p:nvPr/>
          </p:nvSpPr>
          <p:spPr>
            <a:xfrm flipH="false" flipV="false" rot="0">
              <a:off x="0" y="0"/>
              <a:ext cx="19035157" cy="1104286"/>
            </a:xfrm>
            <a:custGeom>
              <a:avLst/>
              <a:gdLst/>
              <a:ahLst/>
              <a:cxnLst/>
              <a:rect r="r" b="b" t="t" l="l"/>
              <a:pathLst>
                <a:path h="1104286" w="19035157">
                  <a:moveTo>
                    <a:pt x="0" y="0"/>
                  </a:moveTo>
                  <a:lnTo>
                    <a:pt x="19035157" y="0"/>
                  </a:lnTo>
                  <a:lnTo>
                    <a:pt x="19035157" y="1104286"/>
                  </a:lnTo>
                  <a:lnTo>
                    <a:pt x="0" y="1104286"/>
                  </a:lnTo>
                  <a:lnTo>
                    <a:pt x="0" y="0"/>
                  </a:lnTo>
                  <a:close/>
                </a:path>
              </a:pathLst>
            </a:custGeom>
            <a:blipFill>
              <a:blip r:embed="rId2"/>
              <a:stretch>
                <a:fillRect l="-447" t="-2304" r="0" b="-2304"/>
              </a:stretch>
            </a:blipFill>
          </p:spPr>
        </p:sp>
        <p:sp>
          <p:nvSpPr>
            <p:cNvPr name="TextBox 7" id="7"/>
            <p:cNvSpPr txBox="true"/>
            <p:nvPr/>
          </p:nvSpPr>
          <p:spPr>
            <a:xfrm rot="0">
              <a:off x="16816534" y="510868"/>
              <a:ext cx="1728792" cy="386715"/>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8" id="8"/>
            <p:cNvSpPr txBox="true"/>
            <p:nvPr/>
          </p:nvSpPr>
          <p:spPr>
            <a:xfrm rot="0">
              <a:off x="23282258" y="457316"/>
              <a:ext cx="864396" cy="440267"/>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26</a:t>
              </a:r>
            </a:p>
          </p:txBody>
        </p:sp>
        <p:sp>
          <p:nvSpPr>
            <p:cNvPr name="TextBox 9" id="9"/>
            <p:cNvSpPr txBox="true"/>
            <p:nvPr/>
          </p:nvSpPr>
          <p:spPr>
            <a:xfrm rot="0">
              <a:off x="7139674" y="510868"/>
              <a:ext cx="6091458" cy="386715"/>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IT21069772  |  Sangavi.G  |  R24-120</a:t>
              </a:r>
            </a:p>
          </p:txBody>
        </p:sp>
      </p:grpSp>
      <p:pic>
        <p:nvPicPr>
          <p:cNvPr name="Picture 10" id="10"/>
          <p:cNvPicPr>
            <a:picLocks noChangeAspect="true"/>
          </p:cNvPicPr>
          <p:nvPr/>
        </p:nvPicPr>
        <p:blipFill>
          <a:blip r:embed="rId3"/>
          <a:srcRect l="0" t="0" r="0" b="0"/>
          <a:stretch>
            <a:fillRect/>
          </a:stretch>
        </p:blipFill>
        <p:spPr>
          <a:xfrm flipH="false" flipV="false" rot="4611817">
            <a:off x="4808415" y="5777608"/>
            <a:ext cx="3379369" cy="2990742"/>
          </a:xfrm>
          <a:prstGeom prst="rect">
            <a:avLst/>
          </a:prstGeom>
        </p:spPr>
      </p:pic>
      <p:grpSp>
        <p:nvGrpSpPr>
          <p:cNvPr name="Group 11" id="11"/>
          <p:cNvGrpSpPr/>
          <p:nvPr/>
        </p:nvGrpSpPr>
        <p:grpSpPr>
          <a:xfrm rot="0">
            <a:off x="0" y="2458119"/>
            <a:ext cx="19629742" cy="6800181"/>
            <a:chOff x="0" y="0"/>
            <a:chExt cx="26172990" cy="9066908"/>
          </a:xfrm>
        </p:grpSpPr>
        <p:sp>
          <p:nvSpPr>
            <p:cNvPr name="Freeform 12" id="12"/>
            <p:cNvSpPr/>
            <p:nvPr/>
          </p:nvSpPr>
          <p:spPr>
            <a:xfrm flipH="false" flipV="false" rot="0">
              <a:off x="0" y="0"/>
              <a:ext cx="13714819" cy="9066908"/>
            </a:xfrm>
            <a:custGeom>
              <a:avLst/>
              <a:gdLst/>
              <a:ahLst/>
              <a:cxnLst/>
              <a:rect r="r" b="b" t="t" l="l"/>
              <a:pathLst>
                <a:path h="9066908" w="13714819">
                  <a:moveTo>
                    <a:pt x="0" y="0"/>
                  </a:moveTo>
                  <a:lnTo>
                    <a:pt x="13714819" y="0"/>
                  </a:lnTo>
                  <a:lnTo>
                    <a:pt x="13714819" y="9066908"/>
                  </a:lnTo>
                  <a:lnTo>
                    <a:pt x="0" y="9066908"/>
                  </a:lnTo>
                  <a:lnTo>
                    <a:pt x="0" y="0"/>
                  </a:lnTo>
                  <a:close/>
                </a:path>
              </a:pathLst>
            </a:custGeom>
            <a:blipFill>
              <a:blip r:embed="rId4"/>
              <a:stretch>
                <a:fillRect l="0" t="0" r="0" b="0"/>
              </a:stretch>
            </a:blipFill>
          </p:spPr>
        </p:sp>
        <p:grpSp>
          <p:nvGrpSpPr>
            <p:cNvPr name="Group 13" id="13"/>
            <p:cNvGrpSpPr/>
            <p:nvPr/>
          </p:nvGrpSpPr>
          <p:grpSpPr>
            <a:xfrm rot="0">
              <a:off x="20955000" y="0"/>
              <a:ext cx="4385997" cy="6274140"/>
              <a:chOff x="0" y="0"/>
              <a:chExt cx="866370" cy="1239336"/>
            </a:xfrm>
          </p:grpSpPr>
          <p:sp>
            <p:nvSpPr>
              <p:cNvPr name="Freeform 14" id="14"/>
              <p:cNvSpPr/>
              <p:nvPr/>
            </p:nvSpPr>
            <p:spPr>
              <a:xfrm flipH="false" flipV="false" rot="0">
                <a:off x="0" y="0"/>
                <a:ext cx="866370" cy="1239336"/>
              </a:xfrm>
              <a:custGeom>
                <a:avLst/>
                <a:gdLst/>
                <a:ahLst/>
                <a:cxnLst/>
                <a:rect r="r" b="b" t="t" l="l"/>
                <a:pathLst>
                  <a:path h="1239336" w="866370">
                    <a:moveTo>
                      <a:pt x="0" y="0"/>
                    </a:moveTo>
                    <a:lnTo>
                      <a:pt x="866370" y="0"/>
                    </a:lnTo>
                    <a:lnTo>
                      <a:pt x="866370" y="1239336"/>
                    </a:lnTo>
                    <a:lnTo>
                      <a:pt x="0" y="1239336"/>
                    </a:lnTo>
                    <a:close/>
                  </a:path>
                </a:pathLst>
              </a:custGeom>
              <a:solidFill>
                <a:srgbClr val="1D1D1D"/>
              </a:solidFill>
            </p:spPr>
          </p:sp>
          <p:sp>
            <p:nvSpPr>
              <p:cNvPr name="TextBox 15" id="15"/>
              <p:cNvSpPr txBox="true"/>
              <p:nvPr/>
            </p:nvSpPr>
            <p:spPr>
              <a:xfrm>
                <a:off x="0" y="-28575"/>
                <a:ext cx="866370" cy="1267911"/>
              </a:xfrm>
              <a:prstGeom prst="rect">
                <a:avLst/>
              </a:prstGeom>
            </p:spPr>
            <p:txBody>
              <a:bodyPr anchor="ctr" rtlCol="false" tIns="50800" lIns="50800" bIns="50800" rIns="50800"/>
              <a:lstStyle/>
              <a:p>
                <a:pPr algn="ctr">
                  <a:lnSpc>
                    <a:spcPts val="2520"/>
                  </a:lnSpc>
                </a:pPr>
              </a:p>
            </p:txBody>
          </p:sp>
        </p:grpSp>
        <p:sp>
          <p:nvSpPr>
            <p:cNvPr name="Freeform 16" id="16"/>
            <p:cNvSpPr/>
            <p:nvPr/>
          </p:nvSpPr>
          <p:spPr>
            <a:xfrm flipH="false" flipV="false" rot="0">
              <a:off x="11476762" y="0"/>
              <a:ext cx="12770656" cy="6187151"/>
            </a:xfrm>
            <a:custGeom>
              <a:avLst/>
              <a:gdLst/>
              <a:ahLst/>
              <a:cxnLst/>
              <a:rect r="r" b="b" t="t" l="l"/>
              <a:pathLst>
                <a:path h="6187151" w="12770656">
                  <a:moveTo>
                    <a:pt x="0" y="0"/>
                  </a:moveTo>
                  <a:lnTo>
                    <a:pt x="12770656" y="0"/>
                  </a:lnTo>
                  <a:lnTo>
                    <a:pt x="12770656" y="6187151"/>
                  </a:lnTo>
                  <a:lnTo>
                    <a:pt x="0" y="6187151"/>
                  </a:lnTo>
                  <a:lnTo>
                    <a:pt x="0" y="0"/>
                  </a:lnTo>
                  <a:close/>
                </a:path>
              </a:pathLst>
            </a:custGeom>
            <a:blipFill>
              <a:blip r:embed="rId5"/>
              <a:stretch>
                <a:fillRect l="0" t="0" r="0" b="0"/>
              </a:stretch>
            </a:blipFill>
          </p:spPr>
        </p:sp>
        <p:sp>
          <p:nvSpPr>
            <p:cNvPr name="Freeform 17" id="17"/>
            <p:cNvSpPr/>
            <p:nvPr/>
          </p:nvSpPr>
          <p:spPr>
            <a:xfrm flipH="false" flipV="false" rot="0">
              <a:off x="11476762" y="6187151"/>
              <a:ext cx="14696228" cy="2879758"/>
            </a:xfrm>
            <a:custGeom>
              <a:avLst/>
              <a:gdLst/>
              <a:ahLst/>
              <a:cxnLst/>
              <a:rect r="r" b="b" t="t" l="l"/>
              <a:pathLst>
                <a:path h="2879758" w="14696228">
                  <a:moveTo>
                    <a:pt x="0" y="0"/>
                  </a:moveTo>
                  <a:lnTo>
                    <a:pt x="14696228" y="0"/>
                  </a:lnTo>
                  <a:lnTo>
                    <a:pt x="14696228" y="2879757"/>
                  </a:lnTo>
                  <a:lnTo>
                    <a:pt x="0" y="2879757"/>
                  </a:lnTo>
                  <a:lnTo>
                    <a:pt x="0" y="0"/>
                  </a:lnTo>
                  <a:close/>
                </a:path>
              </a:pathLst>
            </a:custGeom>
            <a:blipFill>
              <a:blip r:embed="rId6"/>
              <a:stretch>
                <a:fillRect l="0" t="0" r="0" b="0"/>
              </a:stretch>
            </a:blipFill>
          </p:spPr>
        </p:sp>
      </p:grpSp>
      <p:sp>
        <p:nvSpPr>
          <p:cNvPr name="Freeform 18" id="18"/>
          <p:cNvSpPr/>
          <p:nvPr/>
        </p:nvSpPr>
        <p:spPr>
          <a:xfrm flipH="false" flipV="false" rot="989088">
            <a:off x="3481064" y="392573"/>
            <a:ext cx="3312143" cy="3763799"/>
          </a:xfrm>
          <a:custGeom>
            <a:avLst/>
            <a:gdLst/>
            <a:ahLst/>
            <a:cxnLst/>
            <a:rect r="r" b="b" t="t" l="l"/>
            <a:pathLst>
              <a:path h="3763799" w="3312143">
                <a:moveTo>
                  <a:pt x="0" y="0"/>
                </a:moveTo>
                <a:lnTo>
                  <a:pt x="3312143" y="0"/>
                </a:lnTo>
                <a:lnTo>
                  <a:pt x="3312143" y="3763800"/>
                </a:lnTo>
                <a:lnTo>
                  <a:pt x="0" y="3763800"/>
                </a:lnTo>
                <a:lnTo>
                  <a:pt x="0" y="0"/>
                </a:lnTo>
                <a:close/>
              </a:path>
            </a:pathLst>
          </a:custGeom>
          <a:blipFill>
            <a:blip r:embed="rId7"/>
            <a:stretch>
              <a:fillRect l="0" t="0" r="0" b="0"/>
            </a:stretch>
          </a:blipFill>
        </p:spPr>
      </p:sp>
      <p:sp>
        <p:nvSpPr>
          <p:cNvPr name="Freeform 19" id="19"/>
          <p:cNvSpPr/>
          <p:nvPr/>
        </p:nvSpPr>
        <p:spPr>
          <a:xfrm flipH="false" flipV="false" rot="0">
            <a:off x="3015127" y="288789"/>
            <a:ext cx="2409139" cy="2876583"/>
          </a:xfrm>
          <a:custGeom>
            <a:avLst/>
            <a:gdLst/>
            <a:ahLst/>
            <a:cxnLst/>
            <a:rect r="r" b="b" t="t" l="l"/>
            <a:pathLst>
              <a:path h="2876583" w="2409139">
                <a:moveTo>
                  <a:pt x="0" y="0"/>
                </a:moveTo>
                <a:lnTo>
                  <a:pt x="2409138" y="0"/>
                </a:lnTo>
                <a:lnTo>
                  <a:pt x="2409138" y="2876584"/>
                </a:lnTo>
                <a:lnTo>
                  <a:pt x="0" y="2876584"/>
                </a:lnTo>
                <a:lnTo>
                  <a:pt x="0" y="0"/>
                </a:lnTo>
                <a:close/>
              </a:path>
            </a:pathLst>
          </a:custGeom>
          <a:blipFill>
            <a:blip r:embed="rId8"/>
            <a:stretch>
              <a:fillRect l="0" t="0" r="0" b="0"/>
            </a:stretch>
          </a:blipFill>
        </p:spPr>
      </p:sp>
      <p:pic>
        <p:nvPicPr>
          <p:cNvPr name="Picture 20" id="20"/>
          <p:cNvPicPr>
            <a:picLocks noChangeAspect="true"/>
          </p:cNvPicPr>
          <p:nvPr/>
        </p:nvPicPr>
        <p:blipFill>
          <a:blip r:embed="rId9"/>
          <a:srcRect l="0" t="0" r="0" b="0"/>
          <a:stretch>
            <a:fillRect/>
          </a:stretch>
        </p:blipFill>
        <p:spPr>
          <a:xfrm flipH="false" flipV="false" rot="0">
            <a:off x="7924682" y="5452786"/>
            <a:ext cx="1219318" cy="810846"/>
          </a:xfrm>
          <a:prstGeom prst="rect">
            <a:avLst/>
          </a:prstGeom>
        </p:spPr>
      </p:pic>
      <p:sp>
        <p:nvSpPr>
          <p:cNvPr name="TextBox 21" id="21"/>
          <p:cNvSpPr txBox="true"/>
          <p:nvPr/>
        </p:nvSpPr>
        <p:spPr>
          <a:xfrm rot="0">
            <a:off x="3740980" y="488488"/>
            <a:ext cx="12996200" cy="1566544"/>
          </a:xfrm>
          <a:prstGeom prst="rect">
            <a:avLst/>
          </a:prstGeom>
        </p:spPr>
        <p:txBody>
          <a:bodyPr anchor="t" rtlCol="false" tIns="0" lIns="0" bIns="0" rIns="0">
            <a:spAutoFit/>
          </a:bodyPr>
          <a:lstStyle/>
          <a:p>
            <a:pPr algn="ctr">
              <a:lnSpc>
                <a:spcPts val="12880"/>
              </a:lnSpc>
            </a:pPr>
            <a:r>
              <a:rPr lang="en-US" sz="9200" b="true">
                <a:solidFill>
                  <a:srgbClr val="F7FDFE"/>
                </a:solidFill>
                <a:latin typeface="Canva Sans Bold"/>
                <a:ea typeface="Canva Sans Bold"/>
                <a:cs typeface="Canva Sans Bold"/>
                <a:sym typeface="Canva Sans Bold"/>
              </a:rPr>
              <a:t>Final Prediction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2002204"/>
            <a:ext cx="18288000" cy="6780239"/>
            <a:chOff x="0" y="0"/>
            <a:chExt cx="5135266" cy="1903889"/>
          </a:xfrm>
        </p:grpSpPr>
        <p:sp>
          <p:nvSpPr>
            <p:cNvPr name="Freeform 6" id="6"/>
            <p:cNvSpPr/>
            <p:nvPr/>
          </p:nvSpPr>
          <p:spPr>
            <a:xfrm flipH="false" flipV="false" rot="0">
              <a:off x="0" y="0"/>
              <a:ext cx="5135266" cy="1903889"/>
            </a:xfrm>
            <a:custGeom>
              <a:avLst/>
              <a:gdLst/>
              <a:ahLst/>
              <a:cxnLst/>
              <a:rect r="r" b="b" t="t" l="l"/>
              <a:pathLst>
                <a:path h="1903889" w="5135266">
                  <a:moveTo>
                    <a:pt x="0" y="0"/>
                  </a:moveTo>
                  <a:lnTo>
                    <a:pt x="5135266" y="0"/>
                  </a:lnTo>
                  <a:lnTo>
                    <a:pt x="5135266" y="1903889"/>
                  </a:lnTo>
                  <a:lnTo>
                    <a:pt x="0" y="1903889"/>
                  </a:lnTo>
                  <a:close/>
                </a:path>
              </a:pathLst>
            </a:custGeom>
            <a:solidFill>
              <a:srgbClr val="48BAC3"/>
            </a:solidFill>
          </p:spPr>
        </p:sp>
        <p:sp>
          <p:nvSpPr>
            <p:cNvPr name="TextBox 7" id="7"/>
            <p:cNvSpPr txBox="true"/>
            <p:nvPr/>
          </p:nvSpPr>
          <p:spPr>
            <a:xfrm>
              <a:off x="0" y="-38100"/>
              <a:ext cx="5135266" cy="194198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227" y="514350"/>
            <a:ext cx="18174141" cy="9258300"/>
          </a:xfrm>
          <a:custGeom>
            <a:avLst/>
            <a:gdLst/>
            <a:ahLst/>
            <a:cxnLst/>
            <a:rect r="r" b="b" t="t" l="l"/>
            <a:pathLst>
              <a:path h="9258300" w="18174141">
                <a:moveTo>
                  <a:pt x="0" y="0"/>
                </a:moveTo>
                <a:lnTo>
                  <a:pt x="18174142" y="0"/>
                </a:lnTo>
                <a:lnTo>
                  <a:pt x="18174142" y="9258300"/>
                </a:lnTo>
                <a:lnTo>
                  <a:pt x="0" y="9258300"/>
                </a:lnTo>
                <a:lnTo>
                  <a:pt x="0" y="0"/>
                </a:lnTo>
                <a:close/>
              </a:path>
            </a:pathLst>
          </a:custGeom>
          <a:blipFill>
            <a:blip r:embed="rId2">
              <a:alphaModFix amt="3000"/>
            </a:blip>
            <a:stretch>
              <a:fillRect l="0" t="-15454" r="0" b="-15454"/>
            </a:stretch>
          </a:blipFill>
        </p:spPr>
      </p:sp>
      <p:sp>
        <p:nvSpPr>
          <p:cNvPr name="TextBox 9" id="9"/>
          <p:cNvSpPr txBox="true"/>
          <p:nvPr/>
        </p:nvSpPr>
        <p:spPr>
          <a:xfrm rot="0">
            <a:off x="5120557" y="470637"/>
            <a:ext cx="8046887" cy="1028700"/>
          </a:xfrm>
          <a:prstGeom prst="rect">
            <a:avLst/>
          </a:prstGeom>
        </p:spPr>
        <p:txBody>
          <a:bodyPr anchor="t" rtlCol="false" tIns="0" lIns="0" bIns="0" rIns="0">
            <a:spAutoFit/>
          </a:bodyPr>
          <a:lstStyle/>
          <a:p>
            <a:pPr algn="ctr">
              <a:lnSpc>
                <a:spcPts val="8400"/>
              </a:lnSpc>
            </a:pPr>
            <a:r>
              <a:rPr lang="en-US" sz="6000" b="true">
                <a:solidFill>
                  <a:srgbClr val="0097B2"/>
                </a:solidFill>
                <a:latin typeface="Canva Sans Bold"/>
                <a:ea typeface="Canva Sans Bold"/>
                <a:cs typeface="Canva Sans Bold"/>
                <a:sym typeface="Canva Sans Bold"/>
              </a:rPr>
              <a:t>FUTURE PLANS</a:t>
            </a:r>
          </a:p>
        </p:txBody>
      </p:sp>
      <p:sp>
        <p:nvSpPr>
          <p:cNvPr name="TextBox 10" id="10"/>
          <p:cNvSpPr txBox="true"/>
          <p:nvPr/>
        </p:nvSpPr>
        <p:spPr>
          <a:xfrm rot="0">
            <a:off x="1244676" y="3173196"/>
            <a:ext cx="7703168" cy="4939030"/>
          </a:xfrm>
          <a:prstGeom prst="rect">
            <a:avLst/>
          </a:prstGeom>
        </p:spPr>
        <p:txBody>
          <a:bodyPr anchor="t" rtlCol="false" tIns="0" lIns="0" bIns="0" rIns="0">
            <a:spAutoFit/>
          </a:bodyPr>
          <a:lstStyle/>
          <a:p>
            <a:pPr algn="l" marL="604519" indent="-302260" lvl="1">
              <a:lnSpc>
                <a:spcPts val="3919"/>
              </a:lnSpc>
              <a:buFont typeface="Arial"/>
              <a:buChar char="•"/>
            </a:pPr>
            <a:r>
              <a:rPr lang="en-US" b="true" sz="2799">
                <a:solidFill>
                  <a:srgbClr val="F7FDFE"/>
                </a:solidFill>
                <a:latin typeface="Canva Sans Bold"/>
                <a:ea typeface="Canva Sans Bold"/>
                <a:cs typeface="Canva Sans Bold"/>
                <a:sym typeface="Canva Sans Bold"/>
              </a:rPr>
              <a:t>Finalized Model Deployment and Testing</a:t>
            </a:r>
          </a:p>
          <a:p>
            <a:pPr algn="l">
              <a:lnSpc>
                <a:spcPts val="3919"/>
              </a:lnSpc>
            </a:pPr>
          </a:p>
          <a:p>
            <a:pPr algn="l" marL="604519" indent="-302260" lvl="1">
              <a:lnSpc>
                <a:spcPts val="3919"/>
              </a:lnSpc>
              <a:buFont typeface="Arial"/>
              <a:buChar char="•"/>
            </a:pPr>
            <a:r>
              <a:rPr lang="en-US" b="true" sz="2799">
                <a:solidFill>
                  <a:srgbClr val="F7FDFE"/>
                </a:solidFill>
                <a:latin typeface="Canva Sans Bold"/>
                <a:ea typeface="Canva Sans Bold"/>
                <a:cs typeface="Canva Sans Bold"/>
                <a:sym typeface="Canva Sans Bold"/>
              </a:rPr>
              <a:t>Implement a Front-end &amp; Back-end</a:t>
            </a:r>
          </a:p>
          <a:p>
            <a:pPr algn="l">
              <a:lnSpc>
                <a:spcPts val="3919"/>
              </a:lnSpc>
            </a:pPr>
          </a:p>
          <a:p>
            <a:pPr algn="l" marL="604519" indent="-302260" lvl="1">
              <a:lnSpc>
                <a:spcPts val="3919"/>
              </a:lnSpc>
              <a:buFont typeface="Arial"/>
              <a:buChar char="•"/>
            </a:pPr>
            <a:r>
              <a:rPr lang="en-US" b="true" sz="2799">
                <a:solidFill>
                  <a:srgbClr val="F7FDFE"/>
                </a:solidFill>
                <a:latin typeface="Canva Sans Bold"/>
                <a:ea typeface="Canva Sans Bold"/>
                <a:cs typeface="Canva Sans Bold"/>
                <a:sym typeface="Canva Sans Bold"/>
              </a:rPr>
              <a:t>Integration with Back-end</a:t>
            </a:r>
          </a:p>
          <a:p>
            <a:pPr algn="l">
              <a:lnSpc>
                <a:spcPts val="3919"/>
              </a:lnSpc>
            </a:pPr>
          </a:p>
          <a:p>
            <a:pPr algn="l" marL="604519" indent="-302260" lvl="1">
              <a:lnSpc>
                <a:spcPts val="3919"/>
              </a:lnSpc>
              <a:buFont typeface="Arial"/>
              <a:buChar char="•"/>
            </a:pPr>
            <a:r>
              <a:rPr lang="en-US" b="true" sz="2799">
                <a:solidFill>
                  <a:srgbClr val="F7FDFE"/>
                </a:solidFill>
                <a:latin typeface="Canva Sans Bold"/>
                <a:ea typeface="Canva Sans Bold"/>
                <a:cs typeface="Canva Sans Bold"/>
                <a:sym typeface="Canva Sans Bold"/>
              </a:rPr>
              <a:t>Database Creation &amp; Integration</a:t>
            </a:r>
          </a:p>
          <a:p>
            <a:pPr algn="l">
              <a:lnSpc>
                <a:spcPts val="3919"/>
              </a:lnSpc>
            </a:pPr>
          </a:p>
          <a:p>
            <a:pPr algn="l">
              <a:lnSpc>
                <a:spcPts val="3919"/>
              </a:lnSpc>
            </a:pPr>
          </a:p>
          <a:p>
            <a:pPr algn="l">
              <a:lnSpc>
                <a:spcPts val="3919"/>
              </a:lnSpc>
            </a:pPr>
          </a:p>
        </p:txBody>
      </p:sp>
      <p:sp>
        <p:nvSpPr>
          <p:cNvPr name="Freeform 11" id="11"/>
          <p:cNvSpPr/>
          <p:nvPr/>
        </p:nvSpPr>
        <p:spPr>
          <a:xfrm flipH="false" flipV="false" rot="0">
            <a:off x="10172596" y="2280616"/>
            <a:ext cx="7086704" cy="6223415"/>
          </a:xfrm>
          <a:custGeom>
            <a:avLst/>
            <a:gdLst/>
            <a:ahLst/>
            <a:cxnLst/>
            <a:rect r="r" b="b" t="t" l="l"/>
            <a:pathLst>
              <a:path h="6223415" w="7086704">
                <a:moveTo>
                  <a:pt x="0" y="0"/>
                </a:moveTo>
                <a:lnTo>
                  <a:pt x="7086704" y="0"/>
                </a:lnTo>
                <a:lnTo>
                  <a:pt x="7086704" y="6223415"/>
                </a:lnTo>
                <a:lnTo>
                  <a:pt x="0" y="62234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0" y="9468311"/>
            <a:ext cx="18109991" cy="828214"/>
            <a:chOff x="0" y="0"/>
            <a:chExt cx="24146654" cy="1104286"/>
          </a:xfrm>
        </p:grpSpPr>
        <p:sp>
          <p:nvSpPr>
            <p:cNvPr name="Freeform 13" id="13"/>
            <p:cNvSpPr/>
            <p:nvPr/>
          </p:nvSpPr>
          <p:spPr>
            <a:xfrm flipH="false" flipV="false" rot="0">
              <a:off x="0" y="0"/>
              <a:ext cx="19035157" cy="1104286"/>
            </a:xfrm>
            <a:custGeom>
              <a:avLst/>
              <a:gdLst/>
              <a:ahLst/>
              <a:cxnLst/>
              <a:rect r="r" b="b" t="t" l="l"/>
              <a:pathLst>
                <a:path h="1104286" w="19035157">
                  <a:moveTo>
                    <a:pt x="0" y="0"/>
                  </a:moveTo>
                  <a:lnTo>
                    <a:pt x="19035157" y="0"/>
                  </a:lnTo>
                  <a:lnTo>
                    <a:pt x="19035157" y="1104286"/>
                  </a:lnTo>
                  <a:lnTo>
                    <a:pt x="0" y="1104286"/>
                  </a:lnTo>
                  <a:lnTo>
                    <a:pt x="0" y="0"/>
                  </a:lnTo>
                  <a:close/>
                </a:path>
              </a:pathLst>
            </a:custGeom>
            <a:blipFill>
              <a:blip r:embed="rId5"/>
              <a:stretch>
                <a:fillRect l="-447" t="-2304" r="0" b="-2304"/>
              </a:stretch>
            </a:blipFill>
          </p:spPr>
        </p:sp>
        <p:sp>
          <p:nvSpPr>
            <p:cNvPr name="TextBox 14" id="14"/>
            <p:cNvSpPr txBox="true"/>
            <p:nvPr/>
          </p:nvSpPr>
          <p:spPr>
            <a:xfrm rot="0">
              <a:off x="16816534" y="510868"/>
              <a:ext cx="1728792" cy="386715"/>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15" id="15"/>
            <p:cNvSpPr txBox="true"/>
            <p:nvPr/>
          </p:nvSpPr>
          <p:spPr>
            <a:xfrm rot="0">
              <a:off x="23282258" y="457316"/>
              <a:ext cx="864396" cy="440267"/>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27</a:t>
              </a:r>
            </a:p>
          </p:txBody>
        </p:sp>
        <p:sp>
          <p:nvSpPr>
            <p:cNvPr name="TextBox 16" id="16"/>
            <p:cNvSpPr txBox="true"/>
            <p:nvPr/>
          </p:nvSpPr>
          <p:spPr>
            <a:xfrm rot="0">
              <a:off x="7139674" y="510868"/>
              <a:ext cx="6091458" cy="386715"/>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IT21069772  |  Sangavi.G  |  R24-120</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TextBox 3" id="3"/>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IT21085062  |  Kajanan.T  |  R24-120</a:t>
            </a:r>
          </a:p>
        </p:txBody>
      </p:sp>
      <p:sp>
        <p:nvSpPr>
          <p:cNvPr name="TextBox 4" id="4"/>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5" id="5"/>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28</a:t>
            </a:r>
          </a:p>
        </p:txBody>
      </p:sp>
      <p:grpSp>
        <p:nvGrpSpPr>
          <p:cNvPr name="Group 6" id="6"/>
          <p:cNvGrpSpPr/>
          <p:nvPr/>
        </p:nvGrpSpPr>
        <p:grpSpPr>
          <a:xfrm rot="0">
            <a:off x="0" y="4041425"/>
            <a:ext cx="18288000" cy="5216875"/>
            <a:chOff x="0" y="0"/>
            <a:chExt cx="4816593" cy="1373992"/>
          </a:xfrm>
        </p:grpSpPr>
        <p:sp>
          <p:nvSpPr>
            <p:cNvPr name="Freeform 7" id="7"/>
            <p:cNvSpPr/>
            <p:nvPr/>
          </p:nvSpPr>
          <p:spPr>
            <a:xfrm flipH="false" flipV="false" rot="0">
              <a:off x="0" y="0"/>
              <a:ext cx="4816592" cy="1373992"/>
            </a:xfrm>
            <a:custGeom>
              <a:avLst/>
              <a:gdLst/>
              <a:ahLst/>
              <a:cxnLst/>
              <a:rect r="r" b="b" t="t" l="l"/>
              <a:pathLst>
                <a:path h="1373992" w="4816592">
                  <a:moveTo>
                    <a:pt x="0" y="0"/>
                  </a:moveTo>
                  <a:lnTo>
                    <a:pt x="4816592" y="0"/>
                  </a:lnTo>
                  <a:lnTo>
                    <a:pt x="4816592" y="1373992"/>
                  </a:lnTo>
                  <a:lnTo>
                    <a:pt x="0" y="1373992"/>
                  </a:lnTo>
                  <a:close/>
                </a:path>
              </a:pathLst>
            </a:custGeom>
            <a:solidFill>
              <a:srgbClr val="48BAC3"/>
            </a:solidFill>
          </p:spPr>
        </p:sp>
        <p:sp>
          <p:nvSpPr>
            <p:cNvPr name="TextBox 8" id="8"/>
            <p:cNvSpPr txBox="true"/>
            <p:nvPr/>
          </p:nvSpPr>
          <p:spPr>
            <a:xfrm>
              <a:off x="0" y="-38100"/>
              <a:ext cx="4816593" cy="141209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18288000" cy="4041425"/>
            <a:chOff x="0" y="0"/>
            <a:chExt cx="4816593" cy="1064408"/>
          </a:xfrm>
        </p:grpSpPr>
        <p:sp>
          <p:nvSpPr>
            <p:cNvPr name="Freeform 10" id="10"/>
            <p:cNvSpPr/>
            <p:nvPr/>
          </p:nvSpPr>
          <p:spPr>
            <a:xfrm flipH="false" flipV="false" rot="0">
              <a:off x="0" y="0"/>
              <a:ext cx="4816592" cy="1064408"/>
            </a:xfrm>
            <a:custGeom>
              <a:avLst/>
              <a:gdLst/>
              <a:ahLst/>
              <a:cxnLst/>
              <a:rect r="r" b="b" t="t" l="l"/>
              <a:pathLst>
                <a:path h="1064408" w="4816592">
                  <a:moveTo>
                    <a:pt x="0" y="0"/>
                  </a:moveTo>
                  <a:lnTo>
                    <a:pt x="4816592" y="0"/>
                  </a:lnTo>
                  <a:lnTo>
                    <a:pt x="4816592" y="1064408"/>
                  </a:lnTo>
                  <a:lnTo>
                    <a:pt x="0" y="1064408"/>
                  </a:lnTo>
                  <a:close/>
                </a:path>
              </a:pathLst>
            </a:custGeom>
            <a:solidFill>
              <a:srgbClr val="2D3541"/>
            </a:solidFill>
          </p:spPr>
        </p:sp>
        <p:sp>
          <p:nvSpPr>
            <p:cNvPr name="TextBox 11" id="11"/>
            <p:cNvSpPr txBox="true"/>
            <p:nvPr/>
          </p:nvSpPr>
          <p:spPr>
            <a:xfrm>
              <a:off x="0" y="-38100"/>
              <a:ext cx="4816593" cy="1102508"/>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961843" y="838200"/>
            <a:ext cx="5498572" cy="6683079"/>
            <a:chOff x="0" y="0"/>
            <a:chExt cx="7336282" cy="8916670"/>
          </a:xfrm>
        </p:grpSpPr>
        <p:sp>
          <p:nvSpPr>
            <p:cNvPr name="Freeform 13" id="13"/>
            <p:cNvSpPr/>
            <p:nvPr/>
          </p:nvSpPr>
          <p:spPr>
            <a:xfrm flipH="false" flipV="false" rot="0">
              <a:off x="6350" y="6350"/>
              <a:ext cx="7323582" cy="8903970"/>
            </a:xfrm>
            <a:custGeom>
              <a:avLst/>
              <a:gdLst/>
              <a:ahLst/>
              <a:cxnLst/>
              <a:rect r="r" b="b" t="t" l="l"/>
              <a:pathLst>
                <a:path h="8903970" w="7323582">
                  <a:moveTo>
                    <a:pt x="7323582" y="8903970"/>
                  </a:moveTo>
                  <a:lnTo>
                    <a:pt x="0" y="8903970"/>
                  </a:lnTo>
                  <a:lnTo>
                    <a:pt x="0" y="3613404"/>
                  </a:lnTo>
                  <a:cubicBezTo>
                    <a:pt x="19177" y="2098929"/>
                    <a:pt x="1000760" y="729742"/>
                    <a:pt x="2442464" y="205867"/>
                  </a:cubicBezTo>
                  <a:lnTo>
                    <a:pt x="2452751" y="202184"/>
                  </a:lnTo>
                  <a:lnTo>
                    <a:pt x="2460752" y="200152"/>
                  </a:lnTo>
                  <a:cubicBezTo>
                    <a:pt x="2460625" y="200152"/>
                    <a:pt x="2461895" y="199771"/>
                    <a:pt x="2463546" y="199136"/>
                  </a:cubicBezTo>
                  <a:lnTo>
                    <a:pt x="2472436" y="195834"/>
                  </a:lnTo>
                  <a:cubicBezTo>
                    <a:pt x="2855341" y="65913"/>
                    <a:pt x="3254883" y="0"/>
                    <a:pt x="3659759" y="0"/>
                  </a:cubicBezTo>
                  <a:lnTo>
                    <a:pt x="3663696" y="0"/>
                  </a:lnTo>
                  <a:cubicBezTo>
                    <a:pt x="4068699" y="0"/>
                    <a:pt x="4468114" y="65913"/>
                    <a:pt x="4851146" y="195834"/>
                  </a:cubicBezTo>
                  <a:lnTo>
                    <a:pt x="4860036" y="199136"/>
                  </a:lnTo>
                  <a:cubicBezTo>
                    <a:pt x="4861560" y="199771"/>
                    <a:pt x="4862957" y="200152"/>
                    <a:pt x="4863465" y="200279"/>
                  </a:cubicBezTo>
                  <a:lnTo>
                    <a:pt x="4870323" y="201930"/>
                  </a:lnTo>
                  <a:lnTo>
                    <a:pt x="4880610" y="205613"/>
                  </a:lnTo>
                  <a:cubicBezTo>
                    <a:pt x="6322568" y="729488"/>
                    <a:pt x="7304405" y="2098802"/>
                    <a:pt x="7323455" y="3613150"/>
                  </a:cubicBezTo>
                  <a:lnTo>
                    <a:pt x="7323582" y="8903970"/>
                  </a:lnTo>
                  <a:close/>
                  <a:moveTo>
                    <a:pt x="19050" y="8884920"/>
                  </a:moveTo>
                  <a:lnTo>
                    <a:pt x="7304659" y="8884920"/>
                  </a:lnTo>
                  <a:lnTo>
                    <a:pt x="7304659" y="3613404"/>
                  </a:lnTo>
                  <a:cubicBezTo>
                    <a:pt x="7285609" y="2107184"/>
                    <a:pt x="6308979" y="744855"/>
                    <a:pt x="4874260" y="223647"/>
                  </a:cubicBezTo>
                  <a:lnTo>
                    <a:pt x="4864989" y="220218"/>
                  </a:lnTo>
                  <a:lnTo>
                    <a:pt x="4858893" y="218821"/>
                  </a:lnTo>
                  <a:cubicBezTo>
                    <a:pt x="4858003" y="218567"/>
                    <a:pt x="4855464" y="217805"/>
                    <a:pt x="4852924" y="216789"/>
                  </a:cubicBezTo>
                  <a:lnTo>
                    <a:pt x="4845177" y="213868"/>
                  </a:lnTo>
                  <a:cubicBezTo>
                    <a:pt x="4464177" y="84582"/>
                    <a:pt x="4066667" y="19050"/>
                    <a:pt x="3663823" y="19050"/>
                  </a:cubicBezTo>
                  <a:lnTo>
                    <a:pt x="3659886" y="19050"/>
                  </a:lnTo>
                  <a:cubicBezTo>
                    <a:pt x="3257042" y="19050"/>
                    <a:pt x="2859532" y="84582"/>
                    <a:pt x="2478532" y="213868"/>
                  </a:cubicBezTo>
                  <a:lnTo>
                    <a:pt x="2470785" y="216789"/>
                  </a:lnTo>
                  <a:cubicBezTo>
                    <a:pt x="2468626" y="217678"/>
                    <a:pt x="2466467" y="218313"/>
                    <a:pt x="2465959" y="218567"/>
                  </a:cubicBezTo>
                  <a:lnTo>
                    <a:pt x="2458212" y="220472"/>
                  </a:lnTo>
                  <a:lnTo>
                    <a:pt x="2448941" y="223901"/>
                  </a:lnTo>
                  <a:cubicBezTo>
                    <a:pt x="1014603" y="744855"/>
                    <a:pt x="38100" y="2107057"/>
                    <a:pt x="19050" y="3613531"/>
                  </a:cubicBezTo>
                  <a:lnTo>
                    <a:pt x="19050" y="8884920"/>
                  </a:lnTo>
                  <a:close/>
                </a:path>
              </a:pathLst>
            </a:custGeom>
            <a:solidFill>
              <a:srgbClr val="48BAC3"/>
            </a:solidFill>
          </p:spPr>
        </p:sp>
        <p:sp>
          <p:nvSpPr>
            <p:cNvPr name="Freeform 14" id="14"/>
            <p:cNvSpPr/>
            <p:nvPr/>
          </p:nvSpPr>
          <p:spPr>
            <a:xfrm flipH="false" flipV="false" rot="0">
              <a:off x="155575" y="155575"/>
              <a:ext cx="7025387" cy="8605520"/>
            </a:xfrm>
            <a:custGeom>
              <a:avLst/>
              <a:gdLst/>
              <a:ahLst/>
              <a:cxnLst/>
              <a:rect r="r" b="b" t="t" l="l"/>
              <a:pathLst>
                <a:path h="8605520" w="7025387">
                  <a:moveTo>
                    <a:pt x="0" y="8605520"/>
                  </a:moveTo>
                  <a:lnTo>
                    <a:pt x="0" y="3465957"/>
                  </a:lnTo>
                  <a:cubicBezTo>
                    <a:pt x="18415" y="2013458"/>
                    <a:pt x="960374" y="699643"/>
                    <a:pt x="2344166" y="196977"/>
                  </a:cubicBezTo>
                  <a:lnTo>
                    <a:pt x="2347087" y="195961"/>
                  </a:lnTo>
                  <a:cubicBezTo>
                    <a:pt x="2351532" y="194818"/>
                    <a:pt x="2360676" y="192278"/>
                    <a:pt x="2371090" y="187960"/>
                  </a:cubicBezTo>
                  <a:cubicBezTo>
                    <a:pt x="2738247" y="63373"/>
                    <a:pt x="3121914" y="0"/>
                    <a:pt x="3510661" y="0"/>
                  </a:cubicBezTo>
                  <a:cubicBezTo>
                    <a:pt x="3511296" y="0"/>
                    <a:pt x="3511931" y="0"/>
                    <a:pt x="3512693" y="0"/>
                  </a:cubicBezTo>
                  <a:cubicBezTo>
                    <a:pt x="3513328" y="0"/>
                    <a:pt x="3513963" y="0"/>
                    <a:pt x="3514725" y="0"/>
                  </a:cubicBezTo>
                  <a:cubicBezTo>
                    <a:pt x="3903345" y="0"/>
                    <a:pt x="4287139" y="63373"/>
                    <a:pt x="4654296" y="187960"/>
                  </a:cubicBezTo>
                  <a:cubicBezTo>
                    <a:pt x="4664710" y="192278"/>
                    <a:pt x="4673854" y="194818"/>
                    <a:pt x="4678299" y="195961"/>
                  </a:cubicBezTo>
                  <a:lnTo>
                    <a:pt x="4681220" y="196977"/>
                  </a:lnTo>
                  <a:cubicBezTo>
                    <a:pt x="6065012" y="699643"/>
                    <a:pt x="7007099" y="2013458"/>
                    <a:pt x="7025387" y="3465957"/>
                  </a:cubicBezTo>
                  <a:lnTo>
                    <a:pt x="7025387" y="8605520"/>
                  </a:lnTo>
                  <a:lnTo>
                    <a:pt x="0" y="8605520"/>
                  </a:lnTo>
                  <a:close/>
                </a:path>
              </a:pathLst>
            </a:custGeom>
            <a:blipFill>
              <a:blip r:embed="rId3"/>
              <a:stretch>
                <a:fillRect l="-7180" t="0" r="0" b="0"/>
              </a:stretch>
            </a:blipFill>
          </p:spPr>
        </p:sp>
      </p:grpSp>
      <p:grpSp>
        <p:nvGrpSpPr>
          <p:cNvPr name="Group 15" id="15"/>
          <p:cNvGrpSpPr/>
          <p:nvPr/>
        </p:nvGrpSpPr>
        <p:grpSpPr>
          <a:xfrm rot="0">
            <a:off x="2765913" y="6860427"/>
            <a:ext cx="3890433" cy="990600"/>
            <a:chOff x="0" y="0"/>
            <a:chExt cx="1024641" cy="260899"/>
          </a:xfrm>
        </p:grpSpPr>
        <p:sp>
          <p:nvSpPr>
            <p:cNvPr name="Freeform 16" id="16"/>
            <p:cNvSpPr/>
            <p:nvPr/>
          </p:nvSpPr>
          <p:spPr>
            <a:xfrm flipH="false" flipV="false" rot="0">
              <a:off x="0" y="0"/>
              <a:ext cx="1024641" cy="260899"/>
            </a:xfrm>
            <a:custGeom>
              <a:avLst/>
              <a:gdLst/>
              <a:ahLst/>
              <a:cxnLst/>
              <a:rect r="r" b="b" t="t" l="l"/>
              <a:pathLst>
                <a:path h="260899" w="1024641">
                  <a:moveTo>
                    <a:pt x="101489" y="0"/>
                  </a:moveTo>
                  <a:lnTo>
                    <a:pt x="923151" y="0"/>
                  </a:lnTo>
                  <a:cubicBezTo>
                    <a:pt x="979202" y="0"/>
                    <a:pt x="1024641" y="45438"/>
                    <a:pt x="1024641" y="101489"/>
                  </a:cubicBezTo>
                  <a:lnTo>
                    <a:pt x="1024641" y="159409"/>
                  </a:lnTo>
                  <a:cubicBezTo>
                    <a:pt x="1024641" y="215460"/>
                    <a:pt x="979202" y="260899"/>
                    <a:pt x="923151" y="260899"/>
                  </a:cubicBezTo>
                  <a:lnTo>
                    <a:pt x="101489" y="260899"/>
                  </a:lnTo>
                  <a:cubicBezTo>
                    <a:pt x="45438" y="260899"/>
                    <a:pt x="0" y="215460"/>
                    <a:pt x="0" y="159409"/>
                  </a:cubicBezTo>
                  <a:lnTo>
                    <a:pt x="0" y="101489"/>
                  </a:lnTo>
                  <a:cubicBezTo>
                    <a:pt x="0" y="45438"/>
                    <a:pt x="45438" y="0"/>
                    <a:pt x="101489" y="0"/>
                  </a:cubicBezTo>
                  <a:close/>
                </a:path>
              </a:pathLst>
            </a:custGeom>
            <a:solidFill>
              <a:srgbClr val="F7FDFE"/>
            </a:solidFill>
          </p:spPr>
        </p:sp>
        <p:sp>
          <p:nvSpPr>
            <p:cNvPr name="TextBox 17" id="17"/>
            <p:cNvSpPr txBox="true"/>
            <p:nvPr/>
          </p:nvSpPr>
          <p:spPr>
            <a:xfrm>
              <a:off x="0" y="-38100"/>
              <a:ext cx="1024641" cy="298999"/>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8230574" y="2634520"/>
            <a:ext cx="3919860" cy="648715"/>
          </a:xfrm>
          <a:prstGeom prst="rect">
            <a:avLst/>
          </a:prstGeom>
        </p:spPr>
        <p:txBody>
          <a:bodyPr anchor="t" rtlCol="false" tIns="0" lIns="0" bIns="0" rIns="0">
            <a:spAutoFit/>
          </a:bodyPr>
          <a:lstStyle/>
          <a:p>
            <a:pPr algn="l">
              <a:lnSpc>
                <a:spcPts val="4731"/>
              </a:lnSpc>
            </a:pPr>
            <a:r>
              <a:rPr lang="en-US" sz="5199" spc="-285">
                <a:solidFill>
                  <a:srgbClr val="FFFFFF"/>
                </a:solidFill>
                <a:latin typeface="Proxima Nova"/>
                <a:ea typeface="Proxima Nova"/>
                <a:cs typeface="Proxima Nova"/>
                <a:sym typeface="Proxima Nova"/>
              </a:rPr>
              <a:t>Kajanan T</a:t>
            </a:r>
          </a:p>
        </p:txBody>
      </p:sp>
      <p:sp>
        <p:nvSpPr>
          <p:cNvPr name="TextBox 19" id="19"/>
          <p:cNvSpPr txBox="true"/>
          <p:nvPr/>
        </p:nvSpPr>
        <p:spPr>
          <a:xfrm rot="0">
            <a:off x="3058116" y="7214757"/>
            <a:ext cx="3306027" cy="394080"/>
          </a:xfrm>
          <a:prstGeom prst="rect">
            <a:avLst/>
          </a:prstGeom>
        </p:spPr>
        <p:txBody>
          <a:bodyPr anchor="t" rtlCol="false" tIns="0" lIns="0" bIns="0" rIns="0">
            <a:spAutoFit/>
          </a:bodyPr>
          <a:lstStyle/>
          <a:p>
            <a:pPr algn="ctr">
              <a:lnSpc>
                <a:spcPts val="2911"/>
              </a:lnSpc>
            </a:pPr>
            <a:r>
              <a:rPr lang="en-US" sz="3199" b="true">
                <a:solidFill>
                  <a:srgbClr val="0097B2"/>
                </a:solidFill>
                <a:latin typeface="Proxima Nova Bold"/>
                <a:ea typeface="Proxima Nova Bold"/>
                <a:cs typeface="Proxima Nova Bold"/>
                <a:sym typeface="Proxima Nova Bold"/>
              </a:rPr>
              <a:t>IT21085062</a:t>
            </a:r>
          </a:p>
        </p:txBody>
      </p:sp>
      <p:sp>
        <p:nvSpPr>
          <p:cNvPr name="TextBox 20" id="20"/>
          <p:cNvSpPr txBox="true"/>
          <p:nvPr/>
        </p:nvSpPr>
        <p:spPr>
          <a:xfrm rot="0">
            <a:off x="8230574" y="3203351"/>
            <a:ext cx="9231120" cy="676276"/>
          </a:xfrm>
          <a:prstGeom prst="rect">
            <a:avLst/>
          </a:prstGeom>
        </p:spPr>
        <p:txBody>
          <a:bodyPr anchor="t" rtlCol="false" tIns="0" lIns="0" bIns="0" rIns="0">
            <a:spAutoFit/>
          </a:bodyPr>
          <a:lstStyle/>
          <a:p>
            <a:pPr algn="l">
              <a:lnSpc>
                <a:spcPts val="5999"/>
              </a:lnSpc>
            </a:pPr>
            <a:r>
              <a:rPr lang="en-US" sz="2999">
                <a:solidFill>
                  <a:srgbClr val="F7FDFE"/>
                </a:solidFill>
                <a:latin typeface="Proxima Nova"/>
                <a:ea typeface="Proxima Nova"/>
                <a:cs typeface="Proxima Nova"/>
                <a:sym typeface="Proxima Nova"/>
              </a:rPr>
              <a:t>BSc (Hons) in Information Technology Specialising in IT</a:t>
            </a:r>
          </a:p>
        </p:txBody>
      </p:sp>
      <p:sp>
        <p:nvSpPr>
          <p:cNvPr name="AutoShape 21" id="21"/>
          <p:cNvSpPr/>
          <p:nvPr/>
        </p:nvSpPr>
        <p:spPr>
          <a:xfrm>
            <a:off x="2319724" y="8335872"/>
            <a:ext cx="14625406" cy="0"/>
          </a:xfrm>
          <a:prstGeom prst="line">
            <a:avLst/>
          </a:prstGeom>
          <a:ln cap="flat" w="28575">
            <a:solidFill>
              <a:srgbClr val="F7FDFE"/>
            </a:solidFill>
            <a:prstDash val="solid"/>
            <a:headEnd type="none" len="sm" w="sm"/>
            <a:tailEnd type="none" len="sm" w="sm"/>
          </a:ln>
        </p:spPr>
      </p:sp>
      <p:sp>
        <p:nvSpPr>
          <p:cNvPr name="TextBox 22" id="22"/>
          <p:cNvSpPr txBox="true"/>
          <p:nvPr/>
        </p:nvSpPr>
        <p:spPr>
          <a:xfrm rot="0">
            <a:off x="8230574" y="5351560"/>
            <a:ext cx="9028726" cy="1917700"/>
          </a:xfrm>
          <a:prstGeom prst="rect">
            <a:avLst/>
          </a:prstGeom>
        </p:spPr>
        <p:txBody>
          <a:bodyPr anchor="t" rtlCol="false" tIns="0" lIns="0" bIns="0" rIns="0">
            <a:spAutoFit/>
          </a:bodyPr>
          <a:lstStyle/>
          <a:p>
            <a:pPr algn="l">
              <a:lnSpc>
                <a:spcPts val="7999"/>
              </a:lnSpc>
            </a:pPr>
            <a:r>
              <a:rPr lang="en-US" sz="3999" b="true">
                <a:solidFill>
                  <a:srgbClr val="F7FDFE"/>
                </a:solidFill>
                <a:latin typeface="Proxima Nova Bold"/>
                <a:ea typeface="Proxima Nova Bold"/>
                <a:cs typeface="Proxima Nova Bold"/>
                <a:sym typeface="Proxima Nova Bold"/>
              </a:rPr>
              <a:t>Diabetic prediction using foot ulcer</a:t>
            </a:r>
          </a:p>
          <a:p>
            <a:pPr algn="l">
              <a:lnSpc>
                <a:spcPts val="7999"/>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Freeform 6" id="6"/>
          <p:cNvSpPr/>
          <p:nvPr/>
        </p:nvSpPr>
        <p:spPr>
          <a:xfrm flipH="false" flipV="false" rot="0">
            <a:off x="-718" y="0"/>
            <a:ext cx="18174141" cy="9258300"/>
          </a:xfrm>
          <a:custGeom>
            <a:avLst/>
            <a:gdLst/>
            <a:ahLst/>
            <a:cxnLst/>
            <a:rect r="r" b="b" t="t" l="l"/>
            <a:pathLst>
              <a:path h="9258300" w="18174141">
                <a:moveTo>
                  <a:pt x="0" y="0"/>
                </a:moveTo>
                <a:lnTo>
                  <a:pt x="18174142" y="0"/>
                </a:lnTo>
                <a:lnTo>
                  <a:pt x="18174142" y="9258300"/>
                </a:lnTo>
                <a:lnTo>
                  <a:pt x="0" y="9258300"/>
                </a:lnTo>
                <a:lnTo>
                  <a:pt x="0" y="0"/>
                </a:lnTo>
                <a:close/>
              </a:path>
            </a:pathLst>
          </a:custGeom>
          <a:blipFill>
            <a:blip r:embed="rId3"/>
            <a:stretch>
              <a:fillRect l="0" t="-15454" r="0" b="-15454"/>
            </a:stretch>
          </a:blipFill>
        </p:spPr>
      </p:sp>
      <p:grpSp>
        <p:nvGrpSpPr>
          <p:cNvPr name="Group 7" id="7"/>
          <p:cNvGrpSpPr/>
          <p:nvPr/>
        </p:nvGrpSpPr>
        <p:grpSpPr>
          <a:xfrm rot="0">
            <a:off x="-115294" y="1985761"/>
            <a:ext cx="18403294" cy="7272539"/>
            <a:chOff x="0" y="0"/>
            <a:chExt cx="5385509" cy="2128224"/>
          </a:xfrm>
        </p:grpSpPr>
        <p:sp>
          <p:nvSpPr>
            <p:cNvPr name="Freeform 8" id="8"/>
            <p:cNvSpPr/>
            <p:nvPr/>
          </p:nvSpPr>
          <p:spPr>
            <a:xfrm flipH="false" flipV="false" rot="0">
              <a:off x="0" y="0"/>
              <a:ext cx="5385509" cy="2128224"/>
            </a:xfrm>
            <a:custGeom>
              <a:avLst/>
              <a:gdLst/>
              <a:ahLst/>
              <a:cxnLst/>
              <a:rect r="r" b="b" t="t" l="l"/>
              <a:pathLst>
                <a:path h="2128224" w="5385509">
                  <a:moveTo>
                    <a:pt x="0" y="0"/>
                  </a:moveTo>
                  <a:lnTo>
                    <a:pt x="5385509" y="0"/>
                  </a:lnTo>
                  <a:lnTo>
                    <a:pt x="5385509" y="2128224"/>
                  </a:lnTo>
                  <a:lnTo>
                    <a:pt x="0" y="2128224"/>
                  </a:lnTo>
                  <a:close/>
                </a:path>
              </a:pathLst>
            </a:custGeom>
            <a:solidFill>
              <a:srgbClr val="48BAC3"/>
            </a:solidFill>
          </p:spPr>
        </p:sp>
        <p:sp>
          <p:nvSpPr>
            <p:cNvPr name="TextBox 9" id="9"/>
            <p:cNvSpPr txBox="true"/>
            <p:nvPr/>
          </p:nvSpPr>
          <p:spPr>
            <a:xfrm>
              <a:off x="0" y="-38100"/>
              <a:ext cx="5385509" cy="216632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021578" y="925830"/>
            <a:ext cx="8064775" cy="7406640"/>
            <a:chOff x="0" y="0"/>
            <a:chExt cx="2360062" cy="2167467"/>
          </a:xfrm>
        </p:grpSpPr>
        <p:sp>
          <p:nvSpPr>
            <p:cNvPr name="Freeform 11" id="11"/>
            <p:cNvSpPr/>
            <p:nvPr/>
          </p:nvSpPr>
          <p:spPr>
            <a:xfrm flipH="false" flipV="false" rot="0">
              <a:off x="0" y="0"/>
              <a:ext cx="2360062" cy="2167467"/>
            </a:xfrm>
            <a:custGeom>
              <a:avLst/>
              <a:gdLst/>
              <a:ahLst/>
              <a:cxnLst/>
              <a:rect r="r" b="b" t="t" l="l"/>
              <a:pathLst>
                <a:path h="2167467" w="2360062">
                  <a:moveTo>
                    <a:pt x="0" y="0"/>
                  </a:moveTo>
                  <a:lnTo>
                    <a:pt x="2360062" y="0"/>
                  </a:lnTo>
                  <a:lnTo>
                    <a:pt x="2360062" y="2167467"/>
                  </a:lnTo>
                  <a:lnTo>
                    <a:pt x="0" y="2167467"/>
                  </a:lnTo>
                  <a:close/>
                </a:path>
              </a:pathLst>
            </a:custGeom>
            <a:solidFill>
              <a:srgbClr val="2D3541"/>
            </a:solidFill>
          </p:spPr>
        </p:sp>
        <p:sp>
          <p:nvSpPr>
            <p:cNvPr name="TextBox 12" id="12"/>
            <p:cNvSpPr txBox="true"/>
            <p:nvPr/>
          </p:nvSpPr>
          <p:spPr>
            <a:xfrm>
              <a:off x="0" y="-38100"/>
              <a:ext cx="2360062" cy="2205567"/>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28700" y="2728921"/>
            <a:ext cx="8057653" cy="5603549"/>
            <a:chOff x="0" y="0"/>
            <a:chExt cx="2122180" cy="1475832"/>
          </a:xfrm>
        </p:grpSpPr>
        <p:sp>
          <p:nvSpPr>
            <p:cNvPr name="Freeform 14" id="14"/>
            <p:cNvSpPr/>
            <p:nvPr/>
          </p:nvSpPr>
          <p:spPr>
            <a:xfrm flipH="false" flipV="false" rot="0">
              <a:off x="0" y="0"/>
              <a:ext cx="2122180" cy="1475832"/>
            </a:xfrm>
            <a:custGeom>
              <a:avLst/>
              <a:gdLst/>
              <a:ahLst/>
              <a:cxnLst/>
              <a:rect r="r" b="b" t="t" l="l"/>
              <a:pathLst>
                <a:path h="1475832" w="2122180">
                  <a:moveTo>
                    <a:pt x="0" y="0"/>
                  </a:moveTo>
                  <a:lnTo>
                    <a:pt x="2122180" y="0"/>
                  </a:lnTo>
                  <a:lnTo>
                    <a:pt x="2122180" y="1475832"/>
                  </a:lnTo>
                  <a:lnTo>
                    <a:pt x="0" y="1475832"/>
                  </a:lnTo>
                  <a:close/>
                </a:path>
              </a:pathLst>
            </a:custGeom>
            <a:solidFill>
              <a:srgbClr val="235A6B"/>
            </a:solidFill>
          </p:spPr>
        </p:sp>
        <p:sp>
          <p:nvSpPr>
            <p:cNvPr name="TextBox 15" id="15"/>
            <p:cNvSpPr txBox="true"/>
            <p:nvPr/>
          </p:nvSpPr>
          <p:spPr>
            <a:xfrm>
              <a:off x="0" y="-38100"/>
              <a:ext cx="2122180" cy="1513932"/>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021578" y="2735542"/>
            <a:ext cx="8064775" cy="5596928"/>
          </a:xfrm>
          <a:custGeom>
            <a:avLst/>
            <a:gdLst/>
            <a:ahLst/>
            <a:cxnLst/>
            <a:rect r="r" b="b" t="t" l="l"/>
            <a:pathLst>
              <a:path h="5596928" w="8064775">
                <a:moveTo>
                  <a:pt x="0" y="0"/>
                </a:moveTo>
                <a:lnTo>
                  <a:pt x="8064775" y="0"/>
                </a:lnTo>
                <a:lnTo>
                  <a:pt x="8064775" y="5596928"/>
                </a:lnTo>
                <a:lnTo>
                  <a:pt x="0" y="5596928"/>
                </a:lnTo>
                <a:lnTo>
                  <a:pt x="0" y="0"/>
                </a:lnTo>
                <a:close/>
              </a:path>
            </a:pathLst>
          </a:custGeom>
          <a:blipFill>
            <a:blip r:embed="rId4"/>
            <a:stretch>
              <a:fillRect l="0" t="0" r="0" b="0"/>
            </a:stretch>
          </a:blipFill>
        </p:spPr>
      </p:sp>
      <p:sp>
        <p:nvSpPr>
          <p:cNvPr name="TextBox 17" id="17"/>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IT21085062  |  Kajanan.T  |  R24-120</a:t>
            </a:r>
          </a:p>
        </p:txBody>
      </p:sp>
      <p:sp>
        <p:nvSpPr>
          <p:cNvPr name="TextBox 18" id="18"/>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19" id="19"/>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29</a:t>
            </a:r>
          </a:p>
        </p:txBody>
      </p:sp>
      <p:sp>
        <p:nvSpPr>
          <p:cNvPr name="TextBox 20" id="20"/>
          <p:cNvSpPr txBox="true"/>
          <p:nvPr/>
        </p:nvSpPr>
        <p:spPr>
          <a:xfrm rot="0">
            <a:off x="2976412" y="1696581"/>
            <a:ext cx="4463725" cy="835534"/>
          </a:xfrm>
          <a:prstGeom prst="rect">
            <a:avLst/>
          </a:prstGeom>
        </p:spPr>
        <p:txBody>
          <a:bodyPr anchor="t" rtlCol="false" tIns="0" lIns="0" bIns="0" rIns="0">
            <a:spAutoFit/>
          </a:bodyPr>
          <a:lstStyle/>
          <a:p>
            <a:pPr algn="l">
              <a:lnSpc>
                <a:spcPts val="5976"/>
              </a:lnSpc>
            </a:pPr>
            <a:r>
              <a:rPr lang="en-US" sz="7200">
                <a:solidFill>
                  <a:srgbClr val="F7FDFE"/>
                </a:solidFill>
                <a:latin typeface="Bebas Neue"/>
                <a:ea typeface="Bebas Neue"/>
                <a:cs typeface="Bebas Neue"/>
                <a:sym typeface="Bebas Neue"/>
              </a:rPr>
              <a:t>OVERVIEW</a:t>
            </a:r>
          </a:p>
        </p:txBody>
      </p:sp>
      <p:sp>
        <p:nvSpPr>
          <p:cNvPr name="TextBox 21" id="21"/>
          <p:cNvSpPr txBox="true"/>
          <p:nvPr/>
        </p:nvSpPr>
        <p:spPr>
          <a:xfrm rot="0">
            <a:off x="9923349" y="2618404"/>
            <a:ext cx="6686873" cy="5415009"/>
          </a:xfrm>
          <a:prstGeom prst="rect">
            <a:avLst/>
          </a:prstGeom>
        </p:spPr>
        <p:txBody>
          <a:bodyPr anchor="t" rtlCol="false" tIns="0" lIns="0" bIns="0" rIns="0">
            <a:spAutoFit/>
          </a:bodyPr>
          <a:lstStyle/>
          <a:p>
            <a:pPr algn="l">
              <a:lnSpc>
                <a:spcPts val="10967"/>
              </a:lnSpc>
            </a:pPr>
            <a:r>
              <a:rPr lang="en-US" sz="5483" b="true">
                <a:solidFill>
                  <a:srgbClr val="F7FDFE"/>
                </a:solidFill>
                <a:latin typeface="Proxima Nova Bold"/>
                <a:ea typeface="Proxima Nova Bold"/>
                <a:cs typeface="Proxima Nova Bold"/>
                <a:sym typeface="Proxima Nova Bold"/>
              </a:rPr>
              <a:t>Introduction</a:t>
            </a:r>
          </a:p>
          <a:p>
            <a:pPr algn="l">
              <a:lnSpc>
                <a:spcPts val="10967"/>
              </a:lnSpc>
            </a:pPr>
            <a:r>
              <a:rPr lang="en-US" sz="5483" b="true">
                <a:solidFill>
                  <a:srgbClr val="F7FDFE"/>
                </a:solidFill>
                <a:latin typeface="Proxima Nova Bold"/>
                <a:ea typeface="Proxima Nova Bold"/>
                <a:cs typeface="Proxima Nova Bold"/>
                <a:sym typeface="Proxima Nova Bold"/>
              </a:rPr>
              <a:t>Objective</a:t>
            </a:r>
          </a:p>
          <a:p>
            <a:pPr algn="l">
              <a:lnSpc>
                <a:spcPts val="10967"/>
              </a:lnSpc>
            </a:pPr>
            <a:r>
              <a:rPr lang="en-US" sz="5483" b="true">
                <a:solidFill>
                  <a:srgbClr val="F7FDFE"/>
                </a:solidFill>
                <a:latin typeface="Proxima Nova Bold"/>
                <a:ea typeface="Proxima Nova Bold"/>
                <a:cs typeface="Proxima Nova Bold"/>
                <a:sym typeface="Proxima Nova Bold"/>
              </a:rPr>
              <a:t>Research Problem</a:t>
            </a:r>
          </a:p>
          <a:p>
            <a:pPr algn="l">
              <a:lnSpc>
                <a:spcPts val="10967"/>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Freeform 6" id="6"/>
          <p:cNvSpPr/>
          <p:nvPr/>
        </p:nvSpPr>
        <p:spPr>
          <a:xfrm flipH="false" flipV="false" rot="0">
            <a:off x="37382" y="76200"/>
            <a:ext cx="18174141" cy="9258300"/>
          </a:xfrm>
          <a:custGeom>
            <a:avLst/>
            <a:gdLst/>
            <a:ahLst/>
            <a:cxnLst/>
            <a:rect r="r" b="b" t="t" l="l"/>
            <a:pathLst>
              <a:path h="9258300" w="18174141">
                <a:moveTo>
                  <a:pt x="0" y="0"/>
                </a:moveTo>
                <a:lnTo>
                  <a:pt x="18174142" y="0"/>
                </a:lnTo>
                <a:lnTo>
                  <a:pt x="18174142" y="9258300"/>
                </a:lnTo>
                <a:lnTo>
                  <a:pt x="0" y="9258300"/>
                </a:lnTo>
                <a:lnTo>
                  <a:pt x="0" y="0"/>
                </a:lnTo>
                <a:close/>
              </a:path>
            </a:pathLst>
          </a:custGeom>
          <a:blipFill>
            <a:blip r:embed="rId3">
              <a:alphaModFix amt="14000"/>
            </a:blip>
            <a:stretch>
              <a:fillRect l="0" t="-15454" r="0" b="-15454"/>
            </a:stretch>
          </a:blipFill>
        </p:spPr>
      </p:sp>
      <p:grpSp>
        <p:nvGrpSpPr>
          <p:cNvPr name="Group 7" id="7"/>
          <p:cNvGrpSpPr/>
          <p:nvPr/>
        </p:nvGrpSpPr>
        <p:grpSpPr>
          <a:xfrm rot="0">
            <a:off x="-115294" y="1985761"/>
            <a:ext cx="18403294" cy="7272539"/>
            <a:chOff x="0" y="0"/>
            <a:chExt cx="5385509" cy="2128224"/>
          </a:xfrm>
        </p:grpSpPr>
        <p:sp>
          <p:nvSpPr>
            <p:cNvPr name="Freeform 8" id="8"/>
            <p:cNvSpPr/>
            <p:nvPr/>
          </p:nvSpPr>
          <p:spPr>
            <a:xfrm flipH="false" flipV="false" rot="0">
              <a:off x="0" y="0"/>
              <a:ext cx="5385509" cy="2128224"/>
            </a:xfrm>
            <a:custGeom>
              <a:avLst/>
              <a:gdLst/>
              <a:ahLst/>
              <a:cxnLst/>
              <a:rect r="r" b="b" t="t" l="l"/>
              <a:pathLst>
                <a:path h="2128224" w="5385509">
                  <a:moveTo>
                    <a:pt x="0" y="0"/>
                  </a:moveTo>
                  <a:lnTo>
                    <a:pt x="5385509" y="0"/>
                  </a:lnTo>
                  <a:lnTo>
                    <a:pt x="5385509" y="2128224"/>
                  </a:lnTo>
                  <a:lnTo>
                    <a:pt x="0" y="2128224"/>
                  </a:lnTo>
                  <a:close/>
                </a:path>
              </a:pathLst>
            </a:custGeom>
            <a:solidFill>
              <a:srgbClr val="48BAC3"/>
            </a:solidFill>
          </p:spPr>
        </p:sp>
        <p:sp>
          <p:nvSpPr>
            <p:cNvPr name="TextBox 9" id="9"/>
            <p:cNvSpPr txBox="true"/>
            <p:nvPr/>
          </p:nvSpPr>
          <p:spPr>
            <a:xfrm>
              <a:off x="0" y="-38100"/>
              <a:ext cx="5385509" cy="216632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81857" y="3507926"/>
            <a:ext cx="7924145" cy="4326721"/>
          </a:xfrm>
          <a:custGeom>
            <a:avLst/>
            <a:gdLst/>
            <a:ahLst/>
            <a:cxnLst/>
            <a:rect r="r" b="b" t="t" l="l"/>
            <a:pathLst>
              <a:path h="4326721" w="7924145">
                <a:moveTo>
                  <a:pt x="0" y="0"/>
                </a:moveTo>
                <a:lnTo>
                  <a:pt x="7924145" y="0"/>
                </a:lnTo>
                <a:lnTo>
                  <a:pt x="7924145" y="4326721"/>
                </a:lnTo>
                <a:lnTo>
                  <a:pt x="0" y="4326721"/>
                </a:lnTo>
                <a:lnTo>
                  <a:pt x="0" y="0"/>
                </a:lnTo>
                <a:close/>
              </a:path>
            </a:pathLst>
          </a:custGeom>
          <a:blipFill>
            <a:blip r:embed="rId4"/>
            <a:stretch>
              <a:fillRect l="0" t="0" r="0" b="0"/>
            </a:stretch>
          </a:blipFill>
        </p:spPr>
      </p:sp>
      <p:sp>
        <p:nvSpPr>
          <p:cNvPr name="Freeform 11" id="11"/>
          <p:cNvSpPr/>
          <p:nvPr/>
        </p:nvSpPr>
        <p:spPr>
          <a:xfrm flipH="false" flipV="false" rot="0">
            <a:off x="8501508" y="2727323"/>
            <a:ext cx="9518380" cy="5789415"/>
          </a:xfrm>
          <a:custGeom>
            <a:avLst/>
            <a:gdLst/>
            <a:ahLst/>
            <a:cxnLst/>
            <a:rect r="r" b="b" t="t" l="l"/>
            <a:pathLst>
              <a:path h="5789415" w="9518380">
                <a:moveTo>
                  <a:pt x="0" y="0"/>
                </a:moveTo>
                <a:lnTo>
                  <a:pt x="9518380" y="0"/>
                </a:lnTo>
                <a:lnTo>
                  <a:pt x="9518380" y="5789415"/>
                </a:lnTo>
                <a:lnTo>
                  <a:pt x="0" y="5789415"/>
                </a:lnTo>
                <a:lnTo>
                  <a:pt x="0" y="0"/>
                </a:lnTo>
                <a:close/>
              </a:path>
            </a:pathLst>
          </a:custGeom>
          <a:blipFill>
            <a:blip r:embed="rId5"/>
            <a:stretch>
              <a:fillRect l="0" t="0" r="0" b="0"/>
            </a:stretch>
          </a:blipFill>
        </p:spPr>
      </p:sp>
      <p:sp>
        <p:nvSpPr>
          <p:cNvPr name="TextBox 12" id="12"/>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IT21085062  |  Kajanan.T  |  R24-120</a:t>
            </a:r>
          </a:p>
        </p:txBody>
      </p:sp>
      <p:sp>
        <p:nvSpPr>
          <p:cNvPr name="TextBox 13" id="13"/>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14" id="14"/>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30</a:t>
            </a:r>
          </a:p>
        </p:txBody>
      </p:sp>
      <p:sp>
        <p:nvSpPr>
          <p:cNvPr name="TextBox 15" id="15"/>
          <p:cNvSpPr txBox="true"/>
          <p:nvPr/>
        </p:nvSpPr>
        <p:spPr>
          <a:xfrm rot="0">
            <a:off x="6292494" y="714137"/>
            <a:ext cx="6111616" cy="1160126"/>
          </a:xfrm>
          <a:prstGeom prst="rect">
            <a:avLst/>
          </a:prstGeom>
        </p:spPr>
        <p:txBody>
          <a:bodyPr anchor="t" rtlCol="false" tIns="0" lIns="0" bIns="0" rIns="0">
            <a:spAutoFit/>
          </a:bodyPr>
          <a:lstStyle/>
          <a:p>
            <a:pPr algn="l">
              <a:lnSpc>
                <a:spcPts val="8182"/>
              </a:lnSpc>
            </a:pPr>
            <a:r>
              <a:rPr lang="en-US" sz="9858">
                <a:solidFill>
                  <a:srgbClr val="0097B2"/>
                </a:solidFill>
                <a:latin typeface="Bebas Neue"/>
                <a:ea typeface="Bebas Neue"/>
                <a:cs typeface="Bebas Neue"/>
                <a:sym typeface="Bebas Neue"/>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Freeform 3" id="3"/>
          <p:cNvSpPr/>
          <p:nvPr/>
        </p:nvSpPr>
        <p:spPr>
          <a:xfrm flipH="false" flipV="false" rot="0">
            <a:off x="0" y="0"/>
            <a:ext cx="18288000" cy="9258300"/>
          </a:xfrm>
          <a:custGeom>
            <a:avLst/>
            <a:gdLst/>
            <a:ahLst/>
            <a:cxnLst/>
            <a:rect r="r" b="b" t="t" l="l"/>
            <a:pathLst>
              <a:path h="9258300" w="18288000">
                <a:moveTo>
                  <a:pt x="0" y="0"/>
                </a:moveTo>
                <a:lnTo>
                  <a:pt x="18288000" y="0"/>
                </a:lnTo>
                <a:lnTo>
                  <a:pt x="18288000" y="9258300"/>
                </a:lnTo>
                <a:lnTo>
                  <a:pt x="0" y="9258300"/>
                </a:lnTo>
                <a:lnTo>
                  <a:pt x="0" y="0"/>
                </a:lnTo>
                <a:close/>
              </a:path>
            </a:pathLst>
          </a:custGeom>
          <a:blipFill>
            <a:blip r:embed="rId3">
              <a:alphaModFix amt="30000"/>
            </a:blip>
            <a:stretch>
              <a:fillRect l="0" t="-3135" r="0" b="-28551"/>
            </a:stretch>
          </a:blipFill>
        </p:spPr>
      </p:sp>
      <p:grpSp>
        <p:nvGrpSpPr>
          <p:cNvPr name="Group 4" id="4"/>
          <p:cNvGrpSpPr/>
          <p:nvPr/>
        </p:nvGrpSpPr>
        <p:grpSpPr>
          <a:xfrm rot="0">
            <a:off x="7189246" y="758411"/>
            <a:ext cx="3909508" cy="1115852"/>
            <a:chOff x="0" y="0"/>
            <a:chExt cx="1029665" cy="293887"/>
          </a:xfrm>
        </p:grpSpPr>
        <p:sp>
          <p:nvSpPr>
            <p:cNvPr name="Freeform 5" id="5"/>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6" id="6"/>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7341646" y="910811"/>
            <a:ext cx="3909508" cy="1115852"/>
            <a:chOff x="0" y="0"/>
            <a:chExt cx="1029665" cy="293887"/>
          </a:xfrm>
        </p:grpSpPr>
        <p:sp>
          <p:nvSpPr>
            <p:cNvPr name="Freeform 8" id="8"/>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9" id="9"/>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951644" y="1028700"/>
            <a:ext cx="14384712" cy="7276774"/>
            <a:chOff x="0" y="0"/>
            <a:chExt cx="4284644" cy="2167467"/>
          </a:xfrm>
        </p:grpSpPr>
        <p:sp>
          <p:nvSpPr>
            <p:cNvPr name="Freeform 11" id="11"/>
            <p:cNvSpPr/>
            <p:nvPr/>
          </p:nvSpPr>
          <p:spPr>
            <a:xfrm flipH="false" flipV="false" rot="0">
              <a:off x="0" y="0"/>
              <a:ext cx="4284644" cy="2167467"/>
            </a:xfrm>
            <a:custGeom>
              <a:avLst/>
              <a:gdLst/>
              <a:ahLst/>
              <a:cxnLst/>
              <a:rect r="r" b="b" t="t" l="l"/>
              <a:pathLst>
                <a:path h="2167467" w="4284644">
                  <a:moveTo>
                    <a:pt x="0" y="0"/>
                  </a:moveTo>
                  <a:lnTo>
                    <a:pt x="4284644" y="0"/>
                  </a:lnTo>
                  <a:lnTo>
                    <a:pt x="4284644" y="2167467"/>
                  </a:lnTo>
                  <a:lnTo>
                    <a:pt x="0" y="2167467"/>
                  </a:lnTo>
                  <a:close/>
                </a:path>
              </a:pathLst>
            </a:custGeom>
            <a:solidFill>
              <a:srgbClr val="F7FDFE">
                <a:alpha val="67843"/>
              </a:srgbClr>
            </a:solidFill>
          </p:spPr>
        </p:sp>
        <p:sp>
          <p:nvSpPr>
            <p:cNvPr name="TextBox 12" id="12"/>
            <p:cNvSpPr txBox="true"/>
            <p:nvPr/>
          </p:nvSpPr>
          <p:spPr>
            <a:xfrm>
              <a:off x="0" y="-38100"/>
              <a:ext cx="4284644" cy="2205567"/>
            </a:xfrm>
            <a:prstGeom prst="rect">
              <a:avLst/>
            </a:prstGeom>
          </p:spPr>
          <p:txBody>
            <a:bodyPr anchor="ctr" rtlCol="false" tIns="50800" lIns="50800" bIns="50800" rIns="50800"/>
            <a:lstStyle/>
            <a:p>
              <a:pPr algn="ctr">
                <a:lnSpc>
                  <a:spcPts val="2659"/>
                </a:lnSpc>
              </a:pPr>
            </a:p>
          </p:txBody>
        </p:sp>
      </p:grpSp>
      <p:sp>
        <p:nvSpPr>
          <p:cNvPr name="AutoShape 13" id="13"/>
          <p:cNvSpPr/>
          <p:nvPr/>
        </p:nvSpPr>
        <p:spPr>
          <a:xfrm flipV="true">
            <a:off x="2906277" y="3347435"/>
            <a:ext cx="8700239" cy="16754"/>
          </a:xfrm>
          <a:prstGeom prst="line">
            <a:avLst/>
          </a:prstGeom>
          <a:ln cap="flat" w="38100">
            <a:solidFill>
              <a:srgbClr val="48BAC3"/>
            </a:solidFill>
            <a:prstDash val="solid"/>
            <a:headEnd type="none" len="sm" w="sm"/>
            <a:tailEnd type="none" len="sm" w="sm"/>
          </a:ln>
        </p:spPr>
      </p:sp>
      <p:grpSp>
        <p:nvGrpSpPr>
          <p:cNvPr name="Group 14" id="14"/>
          <p:cNvGrpSpPr/>
          <p:nvPr/>
        </p:nvGrpSpPr>
        <p:grpSpPr>
          <a:xfrm rot="0">
            <a:off x="2906277" y="3989184"/>
            <a:ext cx="8700239" cy="3399681"/>
            <a:chOff x="0" y="0"/>
            <a:chExt cx="2591461" cy="1012632"/>
          </a:xfrm>
        </p:grpSpPr>
        <p:sp>
          <p:nvSpPr>
            <p:cNvPr name="Freeform 15" id="15"/>
            <p:cNvSpPr/>
            <p:nvPr/>
          </p:nvSpPr>
          <p:spPr>
            <a:xfrm flipH="false" flipV="false" rot="0">
              <a:off x="0" y="0"/>
              <a:ext cx="2591461" cy="1012632"/>
            </a:xfrm>
            <a:custGeom>
              <a:avLst/>
              <a:gdLst/>
              <a:ahLst/>
              <a:cxnLst/>
              <a:rect r="r" b="b" t="t" l="l"/>
              <a:pathLst>
                <a:path h="1012632" w="2591461">
                  <a:moveTo>
                    <a:pt x="0" y="0"/>
                  </a:moveTo>
                  <a:lnTo>
                    <a:pt x="2591461" y="0"/>
                  </a:lnTo>
                  <a:lnTo>
                    <a:pt x="2591461" y="1012632"/>
                  </a:lnTo>
                  <a:lnTo>
                    <a:pt x="0" y="1012632"/>
                  </a:lnTo>
                  <a:close/>
                </a:path>
              </a:pathLst>
            </a:custGeom>
            <a:solidFill>
              <a:srgbClr val="000000">
                <a:alpha val="0"/>
              </a:srgbClr>
            </a:solidFill>
            <a:ln w="38100" cap="sq">
              <a:solidFill>
                <a:srgbClr val="48BAC3"/>
              </a:solidFill>
              <a:prstDash val="solid"/>
              <a:miter/>
            </a:ln>
          </p:spPr>
        </p:sp>
        <p:sp>
          <p:nvSpPr>
            <p:cNvPr name="TextBox 16" id="16"/>
            <p:cNvSpPr txBox="true"/>
            <p:nvPr/>
          </p:nvSpPr>
          <p:spPr>
            <a:xfrm>
              <a:off x="0" y="-38100"/>
              <a:ext cx="2591461" cy="1050732"/>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1860965" y="3233293"/>
            <a:ext cx="3688357" cy="4114800"/>
          </a:xfrm>
          <a:custGeom>
            <a:avLst/>
            <a:gdLst/>
            <a:ahLst/>
            <a:cxnLst/>
            <a:rect r="r" b="b" t="t" l="l"/>
            <a:pathLst>
              <a:path h="4114800" w="3688357">
                <a:moveTo>
                  <a:pt x="0" y="0"/>
                </a:moveTo>
                <a:lnTo>
                  <a:pt x="3688357" y="0"/>
                </a:lnTo>
                <a:lnTo>
                  <a:pt x="368835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9" id="19"/>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3</a:t>
            </a:r>
          </a:p>
        </p:txBody>
      </p:sp>
      <p:sp>
        <p:nvSpPr>
          <p:cNvPr name="TextBox 20" id="20"/>
          <p:cNvSpPr txBox="true"/>
          <p:nvPr/>
        </p:nvSpPr>
        <p:spPr>
          <a:xfrm rot="0">
            <a:off x="2906277" y="2204589"/>
            <a:ext cx="5813353" cy="1142846"/>
          </a:xfrm>
          <a:prstGeom prst="rect">
            <a:avLst/>
          </a:prstGeom>
        </p:spPr>
        <p:txBody>
          <a:bodyPr anchor="t" rtlCol="false" tIns="0" lIns="0" bIns="0" rIns="0">
            <a:spAutoFit/>
          </a:bodyPr>
          <a:lstStyle/>
          <a:p>
            <a:pPr algn="l">
              <a:lnSpc>
                <a:spcPts val="8072"/>
              </a:lnSpc>
            </a:pPr>
            <a:r>
              <a:rPr lang="en-US" sz="9726">
                <a:solidFill>
                  <a:srgbClr val="0097B2"/>
                </a:solidFill>
                <a:latin typeface="Bebas Neue"/>
                <a:ea typeface="Bebas Neue"/>
                <a:cs typeface="Bebas Neue"/>
                <a:sym typeface="Bebas Neue"/>
              </a:rPr>
              <a:t>CONTENTS</a:t>
            </a:r>
          </a:p>
        </p:txBody>
      </p:sp>
      <p:sp>
        <p:nvSpPr>
          <p:cNvPr name="TextBox 21" id="21"/>
          <p:cNvSpPr txBox="true"/>
          <p:nvPr/>
        </p:nvSpPr>
        <p:spPr>
          <a:xfrm rot="0">
            <a:off x="3230778" y="4433502"/>
            <a:ext cx="3156895" cy="353127"/>
          </a:xfrm>
          <a:prstGeom prst="rect">
            <a:avLst/>
          </a:prstGeom>
        </p:spPr>
        <p:txBody>
          <a:bodyPr anchor="t" rtlCol="false" tIns="0" lIns="0" bIns="0" rIns="0">
            <a:spAutoFit/>
          </a:bodyPr>
          <a:lstStyle/>
          <a:p>
            <a:pPr algn="l" marL="572708" indent="-286354" lvl="1">
              <a:lnSpc>
                <a:spcPts val="2652"/>
              </a:lnSpc>
              <a:buFont typeface="Arial"/>
              <a:buChar char="•"/>
            </a:pPr>
            <a:r>
              <a:rPr lang="en-US" sz="2652">
                <a:solidFill>
                  <a:srgbClr val="203F4C"/>
                </a:solidFill>
                <a:latin typeface="Proxima Nova"/>
                <a:ea typeface="Proxima Nova"/>
                <a:cs typeface="Proxima Nova"/>
                <a:sym typeface="Proxima Nova"/>
              </a:rPr>
              <a:t>BACKGROUND</a:t>
            </a:r>
          </a:p>
        </p:txBody>
      </p:sp>
      <p:sp>
        <p:nvSpPr>
          <p:cNvPr name="TextBox 22" id="22"/>
          <p:cNvSpPr txBox="true"/>
          <p:nvPr/>
        </p:nvSpPr>
        <p:spPr>
          <a:xfrm rot="0">
            <a:off x="7341646" y="4433502"/>
            <a:ext cx="3439404" cy="353127"/>
          </a:xfrm>
          <a:prstGeom prst="rect">
            <a:avLst/>
          </a:prstGeom>
        </p:spPr>
        <p:txBody>
          <a:bodyPr anchor="t" rtlCol="false" tIns="0" lIns="0" bIns="0" rIns="0">
            <a:spAutoFit/>
          </a:bodyPr>
          <a:lstStyle/>
          <a:p>
            <a:pPr algn="l" marL="572708" indent="-286354" lvl="1">
              <a:lnSpc>
                <a:spcPts val="2652"/>
              </a:lnSpc>
              <a:buFont typeface="Arial"/>
              <a:buChar char="•"/>
            </a:pPr>
            <a:r>
              <a:rPr lang="en-US" sz="2652">
                <a:solidFill>
                  <a:srgbClr val="203F4C"/>
                </a:solidFill>
                <a:latin typeface="Proxima Nova"/>
                <a:ea typeface="Proxima Nova"/>
                <a:cs typeface="Proxima Nova"/>
                <a:sym typeface="Proxima Nova"/>
              </a:rPr>
              <a:t>SYSTEM DIAGRAM</a:t>
            </a:r>
          </a:p>
        </p:txBody>
      </p:sp>
      <p:sp>
        <p:nvSpPr>
          <p:cNvPr name="TextBox 23" id="23"/>
          <p:cNvSpPr txBox="true"/>
          <p:nvPr/>
        </p:nvSpPr>
        <p:spPr>
          <a:xfrm rot="0">
            <a:off x="3230778" y="5842382"/>
            <a:ext cx="3907406" cy="353127"/>
          </a:xfrm>
          <a:prstGeom prst="rect">
            <a:avLst/>
          </a:prstGeom>
        </p:spPr>
        <p:txBody>
          <a:bodyPr anchor="t" rtlCol="false" tIns="0" lIns="0" bIns="0" rIns="0">
            <a:spAutoFit/>
          </a:bodyPr>
          <a:lstStyle/>
          <a:p>
            <a:pPr algn="l" marL="572708" indent="-286354" lvl="1">
              <a:lnSpc>
                <a:spcPts val="2652"/>
              </a:lnSpc>
              <a:buFont typeface="Arial"/>
              <a:buChar char="•"/>
            </a:pPr>
            <a:r>
              <a:rPr lang="en-US" sz="2652">
                <a:solidFill>
                  <a:srgbClr val="203F4C"/>
                </a:solidFill>
                <a:latin typeface="Proxima Nova"/>
                <a:ea typeface="Proxima Nova"/>
                <a:cs typeface="Proxima Nova"/>
                <a:sym typeface="Proxima Nova"/>
              </a:rPr>
              <a:t>RESEARCH PROBLEM</a:t>
            </a:r>
          </a:p>
        </p:txBody>
      </p:sp>
      <p:sp>
        <p:nvSpPr>
          <p:cNvPr name="TextBox 24" id="24"/>
          <p:cNvSpPr txBox="true"/>
          <p:nvPr/>
        </p:nvSpPr>
        <p:spPr>
          <a:xfrm rot="0">
            <a:off x="7341646" y="5838585"/>
            <a:ext cx="3348503" cy="353127"/>
          </a:xfrm>
          <a:prstGeom prst="rect">
            <a:avLst/>
          </a:prstGeom>
        </p:spPr>
        <p:txBody>
          <a:bodyPr anchor="t" rtlCol="false" tIns="0" lIns="0" bIns="0" rIns="0">
            <a:spAutoFit/>
          </a:bodyPr>
          <a:lstStyle/>
          <a:p>
            <a:pPr algn="l" marL="572708" indent="-286354" lvl="1">
              <a:lnSpc>
                <a:spcPts val="2652"/>
              </a:lnSpc>
              <a:buFont typeface="Arial"/>
              <a:buChar char="•"/>
            </a:pPr>
            <a:r>
              <a:rPr lang="en-US" sz="2652">
                <a:solidFill>
                  <a:srgbClr val="203F4C"/>
                </a:solidFill>
                <a:latin typeface="Proxima Nova"/>
                <a:ea typeface="Proxima Nova"/>
                <a:cs typeface="Proxima Nova"/>
                <a:sym typeface="Proxima Nova"/>
              </a:rPr>
              <a:t>RESEARCH GAP</a:t>
            </a:r>
          </a:p>
        </p:txBody>
      </p:sp>
      <p:sp>
        <p:nvSpPr>
          <p:cNvPr name="TextBox 25" id="25"/>
          <p:cNvSpPr txBox="true"/>
          <p:nvPr/>
        </p:nvSpPr>
        <p:spPr>
          <a:xfrm rot="0">
            <a:off x="3230778" y="5137942"/>
            <a:ext cx="3306352" cy="353127"/>
          </a:xfrm>
          <a:prstGeom prst="rect">
            <a:avLst/>
          </a:prstGeom>
        </p:spPr>
        <p:txBody>
          <a:bodyPr anchor="t" rtlCol="false" tIns="0" lIns="0" bIns="0" rIns="0">
            <a:spAutoFit/>
          </a:bodyPr>
          <a:lstStyle/>
          <a:p>
            <a:pPr algn="l" marL="572708" indent="-286354" lvl="1">
              <a:lnSpc>
                <a:spcPts val="2652"/>
              </a:lnSpc>
              <a:buFont typeface="Arial"/>
              <a:buChar char="•"/>
            </a:pPr>
            <a:r>
              <a:rPr lang="en-US" sz="2652">
                <a:solidFill>
                  <a:srgbClr val="203F4C"/>
                </a:solidFill>
                <a:latin typeface="Proxima Nova"/>
                <a:ea typeface="Proxima Nova"/>
                <a:cs typeface="Proxima Nova"/>
                <a:sym typeface="Proxima Nova"/>
              </a:rPr>
              <a:t>INTRODUCTION</a:t>
            </a:r>
          </a:p>
        </p:txBody>
      </p:sp>
      <p:sp>
        <p:nvSpPr>
          <p:cNvPr name="TextBox 26" id="26"/>
          <p:cNvSpPr txBox="true"/>
          <p:nvPr/>
        </p:nvSpPr>
        <p:spPr>
          <a:xfrm rot="0">
            <a:off x="7341646" y="5137942"/>
            <a:ext cx="4519319" cy="353127"/>
          </a:xfrm>
          <a:prstGeom prst="rect">
            <a:avLst/>
          </a:prstGeom>
        </p:spPr>
        <p:txBody>
          <a:bodyPr anchor="t" rtlCol="false" tIns="0" lIns="0" bIns="0" rIns="0">
            <a:spAutoFit/>
          </a:bodyPr>
          <a:lstStyle/>
          <a:p>
            <a:pPr algn="l" marL="572708" indent="-286354" lvl="1">
              <a:lnSpc>
                <a:spcPts val="2652"/>
              </a:lnSpc>
              <a:buFont typeface="Arial"/>
              <a:buChar char="•"/>
            </a:pPr>
            <a:r>
              <a:rPr lang="en-US" sz="2652">
                <a:solidFill>
                  <a:srgbClr val="203F4C"/>
                </a:solidFill>
                <a:latin typeface="Proxima Nova"/>
                <a:ea typeface="Proxima Nova"/>
                <a:cs typeface="Proxima Nova"/>
                <a:sym typeface="Proxima Nova"/>
              </a:rPr>
              <a:t>RESEARCH QUESTION</a:t>
            </a:r>
          </a:p>
        </p:txBody>
      </p:sp>
      <p:sp>
        <p:nvSpPr>
          <p:cNvPr name="TextBox 27" id="27"/>
          <p:cNvSpPr txBox="true"/>
          <p:nvPr/>
        </p:nvSpPr>
        <p:spPr>
          <a:xfrm rot="0">
            <a:off x="3230778" y="6546822"/>
            <a:ext cx="2874386" cy="353127"/>
          </a:xfrm>
          <a:prstGeom prst="rect">
            <a:avLst/>
          </a:prstGeom>
        </p:spPr>
        <p:txBody>
          <a:bodyPr anchor="t" rtlCol="false" tIns="0" lIns="0" bIns="0" rIns="0">
            <a:spAutoFit/>
          </a:bodyPr>
          <a:lstStyle/>
          <a:p>
            <a:pPr algn="l" marL="572708" indent="-286354" lvl="1">
              <a:lnSpc>
                <a:spcPts val="2652"/>
              </a:lnSpc>
              <a:buFont typeface="Arial"/>
              <a:buChar char="•"/>
            </a:pPr>
            <a:r>
              <a:rPr lang="en-US" sz="2652">
                <a:solidFill>
                  <a:srgbClr val="203F4C"/>
                </a:solidFill>
                <a:latin typeface="Proxima Nova"/>
                <a:ea typeface="Proxima Nova"/>
                <a:cs typeface="Proxima Nova"/>
                <a:sym typeface="Proxima Nova"/>
              </a:rPr>
              <a:t>OBJECTIVES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grpSp>
        <p:nvGrpSpPr>
          <p:cNvPr name="Group 6" id="6"/>
          <p:cNvGrpSpPr/>
          <p:nvPr/>
        </p:nvGrpSpPr>
        <p:grpSpPr>
          <a:xfrm rot="0">
            <a:off x="-115294" y="1334814"/>
            <a:ext cx="18403294" cy="7223283"/>
            <a:chOff x="0" y="0"/>
            <a:chExt cx="5385509" cy="2113809"/>
          </a:xfrm>
        </p:grpSpPr>
        <p:sp>
          <p:nvSpPr>
            <p:cNvPr name="Freeform 7" id="7"/>
            <p:cNvSpPr/>
            <p:nvPr/>
          </p:nvSpPr>
          <p:spPr>
            <a:xfrm flipH="false" flipV="false" rot="0">
              <a:off x="0" y="0"/>
              <a:ext cx="5385509" cy="2113810"/>
            </a:xfrm>
            <a:custGeom>
              <a:avLst/>
              <a:gdLst/>
              <a:ahLst/>
              <a:cxnLst/>
              <a:rect r="r" b="b" t="t" l="l"/>
              <a:pathLst>
                <a:path h="2113810" w="5385509">
                  <a:moveTo>
                    <a:pt x="0" y="0"/>
                  </a:moveTo>
                  <a:lnTo>
                    <a:pt x="5385509" y="0"/>
                  </a:lnTo>
                  <a:lnTo>
                    <a:pt x="5385509" y="2113810"/>
                  </a:lnTo>
                  <a:lnTo>
                    <a:pt x="0" y="2113810"/>
                  </a:lnTo>
                  <a:close/>
                </a:path>
              </a:pathLst>
            </a:custGeom>
            <a:solidFill>
              <a:srgbClr val="48BAC3">
                <a:alpha val="30980"/>
              </a:srgbClr>
            </a:solidFill>
          </p:spPr>
        </p:sp>
        <p:sp>
          <p:nvSpPr>
            <p:cNvPr name="TextBox 8" id="8"/>
            <p:cNvSpPr txBox="true"/>
            <p:nvPr/>
          </p:nvSpPr>
          <p:spPr>
            <a:xfrm>
              <a:off x="0" y="-38100"/>
              <a:ext cx="5385509" cy="215190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0" y="1334814"/>
            <a:ext cx="8285082" cy="7272539"/>
          </a:xfrm>
          <a:custGeom>
            <a:avLst/>
            <a:gdLst/>
            <a:ahLst/>
            <a:cxnLst/>
            <a:rect r="r" b="b" t="t" l="l"/>
            <a:pathLst>
              <a:path h="7272539" w="8285082">
                <a:moveTo>
                  <a:pt x="0" y="0"/>
                </a:moveTo>
                <a:lnTo>
                  <a:pt x="8285082" y="0"/>
                </a:lnTo>
                <a:lnTo>
                  <a:pt x="8285082" y="7272540"/>
                </a:lnTo>
                <a:lnTo>
                  <a:pt x="0" y="7272540"/>
                </a:lnTo>
                <a:lnTo>
                  <a:pt x="0" y="0"/>
                </a:lnTo>
                <a:close/>
              </a:path>
            </a:pathLst>
          </a:custGeom>
          <a:blipFill>
            <a:blip r:embed="rId3"/>
            <a:stretch>
              <a:fillRect l="-2193" t="0" r="-17402" b="-2185"/>
            </a:stretch>
          </a:blipFill>
          <a:ln w="38100" cap="sq">
            <a:solidFill>
              <a:srgbClr val="203F4C"/>
            </a:solidFill>
            <a:prstDash val="solid"/>
            <a:miter/>
          </a:ln>
        </p:spPr>
      </p:sp>
      <p:sp>
        <p:nvSpPr>
          <p:cNvPr name="AutoShape 10" id="10"/>
          <p:cNvSpPr/>
          <p:nvPr/>
        </p:nvSpPr>
        <p:spPr>
          <a:xfrm>
            <a:off x="5840233" y="3433825"/>
            <a:ext cx="4625894" cy="0"/>
          </a:xfrm>
          <a:prstGeom prst="line">
            <a:avLst/>
          </a:prstGeom>
          <a:ln cap="flat" w="38100">
            <a:solidFill>
              <a:srgbClr val="203F4C"/>
            </a:solidFill>
            <a:prstDash val="solid"/>
            <a:headEnd type="none" len="sm" w="sm"/>
            <a:tailEnd type="arrow" len="sm" w="med"/>
          </a:ln>
        </p:spPr>
      </p:sp>
      <p:sp>
        <p:nvSpPr>
          <p:cNvPr name="AutoShape 11" id="11"/>
          <p:cNvSpPr/>
          <p:nvPr/>
        </p:nvSpPr>
        <p:spPr>
          <a:xfrm flipV="true">
            <a:off x="5840233" y="3928948"/>
            <a:ext cx="4625894" cy="19050"/>
          </a:xfrm>
          <a:prstGeom prst="line">
            <a:avLst/>
          </a:prstGeom>
          <a:ln cap="flat" w="38100">
            <a:solidFill>
              <a:srgbClr val="203F4C"/>
            </a:solidFill>
            <a:prstDash val="solid"/>
            <a:headEnd type="none" len="sm" w="sm"/>
            <a:tailEnd type="arrow" len="sm" w="med"/>
          </a:ln>
        </p:spPr>
      </p:sp>
      <p:sp>
        <p:nvSpPr>
          <p:cNvPr name="AutoShape 12" id="12"/>
          <p:cNvSpPr/>
          <p:nvPr/>
        </p:nvSpPr>
        <p:spPr>
          <a:xfrm flipV="true">
            <a:off x="4142541" y="4971084"/>
            <a:ext cx="6323586" cy="19050"/>
          </a:xfrm>
          <a:prstGeom prst="line">
            <a:avLst/>
          </a:prstGeom>
          <a:ln cap="flat" w="38100">
            <a:solidFill>
              <a:srgbClr val="203F4C"/>
            </a:solidFill>
            <a:prstDash val="solid"/>
            <a:headEnd type="none" len="sm" w="sm"/>
            <a:tailEnd type="arrow" len="sm" w="med"/>
          </a:ln>
        </p:spPr>
      </p:sp>
      <p:sp>
        <p:nvSpPr>
          <p:cNvPr name="AutoShape 13" id="13"/>
          <p:cNvSpPr/>
          <p:nvPr/>
        </p:nvSpPr>
        <p:spPr>
          <a:xfrm>
            <a:off x="6561248" y="5954531"/>
            <a:ext cx="3904879" cy="0"/>
          </a:xfrm>
          <a:prstGeom prst="line">
            <a:avLst/>
          </a:prstGeom>
          <a:ln cap="flat" w="38100">
            <a:solidFill>
              <a:srgbClr val="203F4C"/>
            </a:solidFill>
            <a:prstDash val="solid"/>
            <a:headEnd type="none" len="sm" w="sm"/>
            <a:tailEnd type="arrow" len="sm" w="med"/>
          </a:ln>
        </p:spPr>
      </p:sp>
      <p:sp>
        <p:nvSpPr>
          <p:cNvPr name="Freeform 14" id="14"/>
          <p:cNvSpPr/>
          <p:nvPr/>
        </p:nvSpPr>
        <p:spPr>
          <a:xfrm flipH="false" flipV="false" rot="0">
            <a:off x="12160953" y="2455952"/>
            <a:ext cx="5624889" cy="4981007"/>
          </a:xfrm>
          <a:custGeom>
            <a:avLst/>
            <a:gdLst/>
            <a:ahLst/>
            <a:cxnLst/>
            <a:rect r="r" b="b" t="t" l="l"/>
            <a:pathLst>
              <a:path h="4981007" w="5624889">
                <a:moveTo>
                  <a:pt x="0" y="0"/>
                </a:moveTo>
                <a:lnTo>
                  <a:pt x="5624889" y="0"/>
                </a:lnTo>
                <a:lnTo>
                  <a:pt x="5624889" y="4981008"/>
                </a:lnTo>
                <a:lnTo>
                  <a:pt x="0" y="4981008"/>
                </a:lnTo>
                <a:lnTo>
                  <a:pt x="0" y="0"/>
                </a:lnTo>
                <a:close/>
              </a:path>
            </a:pathLst>
          </a:custGeom>
          <a:blipFill>
            <a:blip r:embed="rId4"/>
            <a:stretch>
              <a:fillRect l="0" t="0" r="0" b="0"/>
            </a:stretch>
          </a:blipFill>
        </p:spPr>
      </p:sp>
      <p:sp>
        <p:nvSpPr>
          <p:cNvPr name="TextBox 15" id="15"/>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IT21085062  |  Kajanan.T  |  R24-120</a:t>
            </a:r>
          </a:p>
        </p:txBody>
      </p:sp>
      <p:sp>
        <p:nvSpPr>
          <p:cNvPr name="TextBox 16" id="16"/>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17" id="17"/>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31</a:t>
            </a:r>
          </a:p>
        </p:txBody>
      </p:sp>
      <p:sp>
        <p:nvSpPr>
          <p:cNvPr name="TextBox 18" id="18"/>
          <p:cNvSpPr txBox="true"/>
          <p:nvPr/>
        </p:nvSpPr>
        <p:spPr>
          <a:xfrm rot="0">
            <a:off x="10466127" y="3198875"/>
            <a:ext cx="1406945" cy="422275"/>
          </a:xfrm>
          <a:prstGeom prst="rect">
            <a:avLst/>
          </a:prstGeom>
        </p:spPr>
        <p:txBody>
          <a:bodyPr anchor="t" rtlCol="false" tIns="0" lIns="0" bIns="0" rIns="0">
            <a:spAutoFit/>
          </a:bodyPr>
          <a:lstStyle/>
          <a:p>
            <a:pPr algn="ctr">
              <a:lnSpc>
                <a:spcPts val="3499"/>
              </a:lnSpc>
            </a:pPr>
            <a:r>
              <a:rPr lang="en-US" sz="2499" b="true">
                <a:solidFill>
                  <a:srgbClr val="000000"/>
                </a:solidFill>
                <a:latin typeface="Canva Sans Bold"/>
                <a:ea typeface="Canva Sans Bold"/>
                <a:cs typeface="Canva Sans Bold"/>
                <a:sym typeface="Canva Sans Bold"/>
              </a:rPr>
              <a:t>Layer 2</a:t>
            </a:r>
          </a:p>
        </p:txBody>
      </p:sp>
      <p:sp>
        <p:nvSpPr>
          <p:cNvPr name="TextBox 19" id="19"/>
          <p:cNvSpPr txBox="true"/>
          <p:nvPr/>
        </p:nvSpPr>
        <p:spPr>
          <a:xfrm rot="0">
            <a:off x="10466127" y="3693997"/>
            <a:ext cx="1406945" cy="422275"/>
          </a:xfrm>
          <a:prstGeom prst="rect">
            <a:avLst/>
          </a:prstGeom>
        </p:spPr>
        <p:txBody>
          <a:bodyPr anchor="t" rtlCol="false" tIns="0" lIns="0" bIns="0" rIns="0">
            <a:spAutoFit/>
          </a:bodyPr>
          <a:lstStyle/>
          <a:p>
            <a:pPr algn="ctr">
              <a:lnSpc>
                <a:spcPts val="3499"/>
              </a:lnSpc>
            </a:pPr>
            <a:r>
              <a:rPr lang="en-US" sz="2499" b="true">
                <a:solidFill>
                  <a:srgbClr val="000000"/>
                </a:solidFill>
                <a:latin typeface="Canva Sans Bold"/>
                <a:ea typeface="Canva Sans Bold"/>
                <a:cs typeface="Canva Sans Bold"/>
                <a:sym typeface="Canva Sans Bold"/>
              </a:rPr>
              <a:t>Layer 3</a:t>
            </a:r>
          </a:p>
        </p:txBody>
      </p:sp>
      <p:sp>
        <p:nvSpPr>
          <p:cNvPr name="TextBox 20" id="20"/>
          <p:cNvSpPr txBox="true"/>
          <p:nvPr/>
        </p:nvSpPr>
        <p:spPr>
          <a:xfrm rot="0">
            <a:off x="10466127" y="4711506"/>
            <a:ext cx="1406945" cy="422275"/>
          </a:xfrm>
          <a:prstGeom prst="rect">
            <a:avLst/>
          </a:prstGeom>
        </p:spPr>
        <p:txBody>
          <a:bodyPr anchor="t" rtlCol="false" tIns="0" lIns="0" bIns="0" rIns="0">
            <a:spAutoFit/>
          </a:bodyPr>
          <a:lstStyle/>
          <a:p>
            <a:pPr algn="ctr">
              <a:lnSpc>
                <a:spcPts val="3499"/>
              </a:lnSpc>
            </a:pPr>
            <a:r>
              <a:rPr lang="en-US" sz="2499" b="true">
                <a:solidFill>
                  <a:srgbClr val="000000"/>
                </a:solidFill>
                <a:latin typeface="Canva Sans Bold"/>
                <a:ea typeface="Canva Sans Bold"/>
                <a:cs typeface="Canva Sans Bold"/>
                <a:sym typeface="Canva Sans Bold"/>
              </a:rPr>
              <a:t>Layer 4</a:t>
            </a:r>
          </a:p>
        </p:txBody>
      </p:sp>
      <p:sp>
        <p:nvSpPr>
          <p:cNvPr name="TextBox 21" id="21"/>
          <p:cNvSpPr txBox="true"/>
          <p:nvPr/>
        </p:nvSpPr>
        <p:spPr>
          <a:xfrm rot="0">
            <a:off x="10466127" y="5719581"/>
            <a:ext cx="1406945" cy="422275"/>
          </a:xfrm>
          <a:prstGeom prst="rect">
            <a:avLst/>
          </a:prstGeom>
        </p:spPr>
        <p:txBody>
          <a:bodyPr anchor="t" rtlCol="false" tIns="0" lIns="0" bIns="0" rIns="0">
            <a:spAutoFit/>
          </a:bodyPr>
          <a:lstStyle/>
          <a:p>
            <a:pPr algn="ctr">
              <a:lnSpc>
                <a:spcPts val="3499"/>
              </a:lnSpc>
            </a:pPr>
            <a:r>
              <a:rPr lang="en-US" sz="2499" b="true">
                <a:solidFill>
                  <a:srgbClr val="000000"/>
                </a:solidFill>
                <a:latin typeface="Canva Sans Bold"/>
                <a:ea typeface="Canva Sans Bold"/>
                <a:cs typeface="Canva Sans Bold"/>
                <a:sym typeface="Canva Sans Bold"/>
              </a:rPr>
              <a:t>Layer 5</a:t>
            </a:r>
          </a:p>
        </p:txBody>
      </p:sp>
      <p:sp>
        <p:nvSpPr>
          <p:cNvPr name="AutoShape 22" id="22"/>
          <p:cNvSpPr/>
          <p:nvPr/>
        </p:nvSpPr>
        <p:spPr>
          <a:xfrm>
            <a:off x="5840233" y="2475002"/>
            <a:ext cx="4625894" cy="0"/>
          </a:xfrm>
          <a:prstGeom prst="line">
            <a:avLst/>
          </a:prstGeom>
          <a:ln cap="flat" w="38100">
            <a:solidFill>
              <a:srgbClr val="203F4C"/>
            </a:solidFill>
            <a:prstDash val="solid"/>
            <a:headEnd type="none" len="sm" w="sm"/>
            <a:tailEnd type="arrow" len="sm" w="med"/>
          </a:ln>
        </p:spPr>
      </p:sp>
      <p:sp>
        <p:nvSpPr>
          <p:cNvPr name="TextBox 23" id="23"/>
          <p:cNvSpPr txBox="true"/>
          <p:nvPr/>
        </p:nvSpPr>
        <p:spPr>
          <a:xfrm rot="0">
            <a:off x="10466127" y="2240052"/>
            <a:ext cx="1406945" cy="422275"/>
          </a:xfrm>
          <a:prstGeom prst="rect">
            <a:avLst/>
          </a:prstGeom>
        </p:spPr>
        <p:txBody>
          <a:bodyPr anchor="t" rtlCol="false" tIns="0" lIns="0" bIns="0" rIns="0">
            <a:spAutoFit/>
          </a:bodyPr>
          <a:lstStyle/>
          <a:p>
            <a:pPr algn="ctr">
              <a:lnSpc>
                <a:spcPts val="3499"/>
              </a:lnSpc>
            </a:pPr>
            <a:r>
              <a:rPr lang="en-US" sz="2499" b="true">
                <a:solidFill>
                  <a:srgbClr val="000000"/>
                </a:solidFill>
                <a:latin typeface="Canva Sans Bold"/>
                <a:ea typeface="Canva Sans Bold"/>
                <a:cs typeface="Canva Sans Bold"/>
                <a:sym typeface="Canva Sans Bold"/>
              </a:rPr>
              <a:t>Layer 1</a:t>
            </a:r>
          </a:p>
        </p:txBody>
      </p:sp>
      <p:sp>
        <p:nvSpPr>
          <p:cNvPr name="Freeform 24" id="24"/>
          <p:cNvSpPr/>
          <p:nvPr/>
        </p:nvSpPr>
        <p:spPr>
          <a:xfrm flipH="false" flipV="false" rot="-8977837">
            <a:off x="13105901" y="-2903147"/>
            <a:ext cx="6859902" cy="8154415"/>
          </a:xfrm>
          <a:custGeom>
            <a:avLst/>
            <a:gdLst/>
            <a:ahLst/>
            <a:cxnLst/>
            <a:rect r="r" b="b" t="t" l="l"/>
            <a:pathLst>
              <a:path h="8154415" w="6859902">
                <a:moveTo>
                  <a:pt x="0" y="0"/>
                </a:moveTo>
                <a:lnTo>
                  <a:pt x="6859902" y="0"/>
                </a:lnTo>
                <a:lnTo>
                  <a:pt x="6859902" y="8154415"/>
                </a:lnTo>
                <a:lnTo>
                  <a:pt x="0" y="8154415"/>
                </a:lnTo>
                <a:lnTo>
                  <a:pt x="0" y="0"/>
                </a:lnTo>
                <a:close/>
              </a:path>
            </a:pathLst>
          </a:custGeom>
          <a:blipFill>
            <a:blip r:embed="rId5"/>
            <a:stretch>
              <a:fillRect l="0" t="-161" r="-161"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TextBox 3" id="3"/>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IT21085062  |  Kajanan.T  |  R24-120</a:t>
            </a:r>
          </a:p>
        </p:txBody>
      </p:sp>
      <p:sp>
        <p:nvSpPr>
          <p:cNvPr name="TextBox 4" id="4"/>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5" id="5"/>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32</a:t>
            </a:r>
          </a:p>
        </p:txBody>
      </p:sp>
      <p:grpSp>
        <p:nvGrpSpPr>
          <p:cNvPr name="Group 6" id="6"/>
          <p:cNvGrpSpPr/>
          <p:nvPr/>
        </p:nvGrpSpPr>
        <p:grpSpPr>
          <a:xfrm rot="0">
            <a:off x="0" y="3958513"/>
            <a:ext cx="18288000" cy="5235553"/>
            <a:chOff x="0" y="0"/>
            <a:chExt cx="5135266" cy="1470142"/>
          </a:xfrm>
        </p:grpSpPr>
        <p:sp>
          <p:nvSpPr>
            <p:cNvPr name="Freeform 7" id="7"/>
            <p:cNvSpPr/>
            <p:nvPr/>
          </p:nvSpPr>
          <p:spPr>
            <a:xfrm flipH="false" flipV="false" rot="0">
              <a:off x="0" y="0"/>
              <a:ext cx="5135266" cy="1470142"/>
            </a:xfrm>
            <a:custGeom>
              <a:avLst/>
              <a:gdLst/>
              <a:ahLst/>
              <a:cxnLst/>
              <a:rect r="r" b="b" t="t" l="l"/>
              <a:pathLst>
                <a:path h="1470142" w="5135266">
                  <a:moveTo>
                    <a:pt x="0" y="0"/>
                  </a:moveTo>
                  <a:lnTo>
                    <a:pt x="5135266" y="0"/>
                  </a:lnTo>
                  <a:lnTo>
                    <a:pt x="5135266" y="1470142"/>
                  </a:lnTo>
                  <a:lnTo>
                    <a:pt x="0" y="1470142"/>
                  </a:lnTo>
                  <a:close/>
                </a:path>
              </a:pathLst>
            </a:custGeom>
            <a:solidFill>
              <a:srgbClr val="48BAC3"/>
            </a:solidFill>
          </p:spPr>
        </p:sp>
        <p:sp>
          <p:nvSpPr>
            <p:cNvPr name="TextBox 8" id="8"/>
            <p:cNvSpPr txBox="true"/>
            <p:nvPr/>
          </p:nvSpPr>
          <p:spPr>
            <a:xfrm>
              <a:off x="0" y="-38100"/>
              <a:ext cx="5135266" cy="150824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64863" y="3450619"/>
            <a:ext cx="1097809" cy="109780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541"/>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609351" y="3450619"/>
            <a:ext cx="1097809" cy="109780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541"/>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253925" y="3409609"/>
            <a:ext cx="1097809" cy="109780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541"/>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18" id="18"/>
          <p:cNvPicPr>
            <a:picLocks noChangeAspect="true"/>
          </p:cNvPicPr>
          <p:nvPr/>
        </p:nvPicPr>
        <p:blipFill>
          <a:blip r:embed="rId3"/>
          <a:srcRect l="0" t="0" r="0" b="0"/>
          <a:stretch>
            <a:fillRect/>
          </a:stretch>
        </p:blipFill>
        <p:spPr>
          <a:xfrm flipH="false" flipV="false" rot="0">
            <a:off x="1261892" y="3582327"/>
            <a:ext cx="342941" cy="816526"/>
          </a:xfrm>
          <a:prstGeom prst="rect">
            <a:avLst/>
          </a:prstGeom>
        </p:spPr>
      </p:pic>
      <p:pic>
        <p:nvPicPr>
          <p:cNvPr name="Picture 19" id="19"/>
          <p:cNvPicPr>
            <a:picLocks noChangeAspect="true"/>
          </p:cNvPicPr>
          <p:nvPr/>
        </p:nvPicPr>
        <p:blipFill>
          <a:blip r:embed="rId4"/>
          <a:srcRect l="0" t="0" r="0" b="0"/>
          <a:stretch>
            <a:fillRect/>
          </a:stretch>
        </p:blipFill>
        <p:spPr>
          <a:xfrm flipH="false" flipV="false" rot="0">
            <a:off x="5905861" y="3592661"/>
            <a:ext cx="504876" cy="731704"/>
          </a:xfrm>
          <a:prstGeom prst="rect">
            <a:avLst/>
          </a:prstGeom>
        </p:spPr>
      </p:pic>
      <p:pic>
        <p:nvPicPr>
          <p:cNvPr name="Picture 20" id="20"/>
          <p:cNvPicPr>
            <a:picLocks noChangeAspect="true"/>
          </p:cNvPicPr>
          <p:nvPr/>
        </p:nvPicPr>
        <p:blipFill>
          <a:blip r:embed="rId5"/>
          <a:srcRect l="0" t="0" r="0" b="0"/>
          <a:stretch>
            <a:fillRect/>
          </a:stretch>
        </p:blipFill>
        <p:spPr>
          <a:xfrm flipH="false" flipV="false" rot="0">
            <a:off x="10555880" y="3573390"/>
            <a:ext cx="493900" cy="731704"/>
          </a:xfrm>
          <a:prstGeom prst="rect">
            <a:avLst/>
          </a:prstGeom>
        </p:spPr>
      </p:pic>
      <p:pic>
        <p:nvPicPr>
          <p:cNvPr name="Picture 21" id="21"/>
          <p:cNvPicPr>
            <a:picLocks noChangeAspect="true"/>
          </p:cNvPicPr>
          <p:nvPr/>
        </p:nvPicPr>
        <p:blipFill>
          <a:blip r:embed="rId6">
            <a:alphaModFix amt="17000"/>
          </a:blip>
          <a:srcRect l="0" t="0" r="0" b="0"/>
          <a:stretch>
            <a:fillRect/>
          </a:stretch>
        </p:blipFill>
        <p:spPr>
          <a:xfrm flipH="false" flipV="false" rot="0">
            <a:off x="5236770" y="4507417"/>
            <a:ext cx="4285337" cy="4869701"/>
          </a:xfrm>
          <a:prstGeom prst="rect">
            <a:avLst/>
          </a:prstGeom>
        </p:spPr>
      </p:pic>
      <p:sp>
        <p:nvSpPr>
          <p:cNvPr name="Freeform 22" id="22"/>
          <p:cNvSpPr/>
          <p:nvPr/>
        </p:nvSpPr>
        <p:spPr>
          <a:xfrm flipH="false" flipV="false" rot="0">
            <a:off x="964863" y="6407696"/>
            <a:ext cx="3859453" cy="2082771"/>
          </a:xfrm>
          <a:custGeom>
            <a:avLst/>
            <a:gdLst/>
            <a:ahLst/>
            <a:cxnLst/>
            <a:rect r="r" b="b" t="t" l="l"/>
            <a:pathLst>
              <a:path h="2082771" w="3859453">
                <a:moveTo>
                  <a:pt x="0" y="0"/>
                </a:moveTo>
                <a:lnTo>
                  <a:pt x="3859453" y="0"/>
                </a:lnTo>
                <a:lnTo>
                  <a:pt x="3859453" y="2082771"/>
                </a:lnTo>
                <a:lnTo>
                  <a:pt x="0" y="2082771"/>
                </a:lnTo>
                <a:lnTo>
                  <a:pt x="0" y="0"/>
                </a:lnTo>
                <a:close/>
              </a:path>
            </a:pathLst>
          </a:custGeom>
          <a:blipFill>
            <a:blip r:embed="rId7">
              <a:alphaModFix amt="48000"/>
            </a:blip>
            <a:stretch>
              <a:fillRect l="-496" t="0" r="0" b="0"/>
            </a:stretch>
          </a:blipFill>
        </p:spPr>
      </p:sp>
      <p:sp>
        <p:nvSpPr>
          <p:cNvPr name="TextBox 23" id="23"/>
          <p:cNvSpPr txBox="true"/>
          <p:nvPr/>
        </p:nvSpPr>
        <p:spPr>
          <a:xfrm rot="0">
            <a:off x="964863" y="4885053"/>
            <a:ext cx="4041491" cy="971956"/>
          </a:xfrm>
          <a:prstGeom prst="rect">
            <a:avLst/>
          </a:prstGeom>
        </p:spPr>
        <p:txBody>
          <a:bodyPr anchor="t" rtlCol="false" tIns="0" lIns="0" bIns="0" rIns="0">
            <a:spAutoFit/>
          </a:bodyPr>
          <a:lstStyle/>
          <a:p>
            <a:pPr algn="l">
              <a:lnSpc>
                <a:spcPts val="3939"/>
              </a:lnSpc>
            </a:pPr>
            <a:r>
              <a:rPr lang="en-US" sz="2344">
                <a:solidFill>
                  <a:srgbClr val="F7FDFE"/>
                </a:solidFill>
                <a:latin typeface="Proxima Nova"/>
                <a:ea typeface="Proxima Nova"/>
                <a:cs typeface="Proxima Nova"/>
                <a:sym typeface="Proxima Nova"/>
              </a:rPr>
              <a:t>Creating an effective model for accurately predicting diabetes</a:t>
            </a:r>
          </a:p>
        </p:txBody>
      </p:sp>
      <p:sp>
        <p:nvSpPr>
          <p:cNvPr name="TextBox 24" id="24"/>
          <p:cNvSpPr txBox="true"/>
          <p:nvPr/>
        </p:nvSpPr>
        <p:spPr>
          <a:xfrm rot="0">
            <a:off x="5609351" y="4885053"/>
            <a:ext cx="3912755" cy="971956"/>
          </a:xfrm>
          <a:prstGeom prst="rect">
            <a:avLst/>
          </a:prstGeom>
        </p:spPr>
        <p:txBody>
          <a:bodyPr anchor="t" rtlCol="false" tIns="0" lIns="0" bIns="0" rIns="0">
            <a:spAutoFit/>
          </a:bodyPr>
          <a:lstStyle/>
          <a:p>
            <a:pPr algn="l">
              <a:lnSpc>
                <a:spcPts val="3939"/>
              </a:lnSpc>
            </a:pPr>
            <a:r>
              <a:rPr lang="en-US" sz="2344">
                <a:solidFill>
                  <a:srgbClr val="F7FDFE"/>
                </a:solidFill>
                <a:latin typeface="Proxima Nova"/>
                <a:ea typeface="Proxima Nova"/>
                <a:cs typeface="Proxima Nova"/>
                <a:sym typeface="Proxima Nova"/>
              </a:rPr>
              <a:t>How can we incresss the awareness towards diabities</a:t>
            </a:r>
          </a:p>
        </p:txBody>
      </p:sp>
      <p:sp>
        <p:nvSpPr>
          <p:cNvPr name="TextBox 25" id="25"/>
          <p:cNvSpPr txBox="true"/>
          <p:nvPr/>
        </p:nvSpPr>
        <p:spPr>
          <a:xfrm rot="0">
            <a:off x="10439579" y="4885053"/>
            <a:ext cx="4784235" cy="961957"/>
          </a:xfrm>
          <a:prstGeom prst="rect">
            <a:avLst/>
          </a:prstGeom>
        </p:spPr>
        <p:txBody>
          <a:bodyPr anchor="t" rtlCol="false" tIns="0" lIns="0" bIns="0" rIns="0">
            <a:spAutoFit/>
          </a:bodyPr>
          <a:lstStyle/>
          <a:p>
            <a:pPr algn="l">
              <a:lnSpc>
                <a:spcPts val="3939"/>
              </a:lnSpc>
            </a:pPr>
            <a:r>
              <a:rPr lang="en-US" sz="2344">
                <a:solidFill>
                  <a:srgbClr val="F7FDFE"/>
                </a:solidFill>
                <a:latin typeface="Proxima Nova"/>
                <a:ea typeface="Proxima Nova"/>
                <a:cs typeface="Proxima Nova"/>
                <a:sym typeface="Proxima Nova"/>
              </a:rPr>
              <a:t>Providing a </a:t>
            </a:r>
            <a:r>
              <a:rPr lang="en-US" sz="2344" b="true">
                <a:solidFill>
                  <a:srgbClr val="F7FDFE"/>
                </a:solidFill>
                <a:latin typeface="Proxima Nova Bold"/>
                <a:ea typeface="Proxima Nova Bold"/>
                <a:cs typeface="Proxima Nova Bold"/>
                <a:sym typeface="Proxima Nova Bold"/>
              </a:rPr>
              <a:t>handon solution </a:t>
            </a:r>
            <a:r>
              <a:rPr lang="en-US" sz="2344">
                <a:solidFill>
                  <a:srgbClr val="F7FDFE"/>
                </a:solidFill>
                <a:latin typeface="Proxima Nova"/>
                <a:ea typeface="Proxima Nova"/>
                <a:cs typeface="Proxima Nova"/>
                <a:sym typeface="Proxima Nova"/>
              </a:rPr>
              <a:t>which is available in day to day life.</a:t>
            </a:r>
          </a:p>
        </p:txBody>
      </p:sp>
      <p:sp>
        <p:nvSpPr>
          <p:cNvPr name="TextBox 26" id="26"/>
          <p:cNvSpPr txBox="true"/>
          <p:nvPr/>
        </p:nvSpPr>
        <p:spPr>
          <a:xfrm rot="0">
            <a:off x="964863" y="508876"/>
            <a:ext cx="7958510" cy="1189282"/>
          </a:xfrm>
          <a:prstGeom prst="rect">
            <a:avLst/>
          </a:prstGeom>
        </p:spPr>
        <p:txBody>
          <a:bodyPr anchor="t" rtlCol="false" tIns="0" lIns="0" bIns="0" rIns="0">
            <a:spAutoFit/>
          </a:bodyPr>
          <a:lstStyle/>
          <a:p>
            <a:pPr algn="l">
              <a:lnSpc>
                <a:spcPts val="8431"/>
              </a:lnSpc>
            </a:pPr>
            <a:r>
              <a:rPr lang="en-US" sz="10158">
                <a:solidFill>
                  <a:srgbClr val="2D3541"/>
                </a:solidFill>
                <a:latin typeface="Bebas Neue"/>
                <a:ea typeface="Bebas Neue"/>
                <a:cs typeface="Bebas Neue"/>
                <a:sym typeface="Bebas Neue"/>
              </a:rPr>
              <a:t>RESEARCH PROBLEM</a:t>
            </a:r>
          </a:p>
        </p:txBody>
      </p:sp>
      <p:sp>
        <p:nvSpPr>
          <p:cNvPr name="TextBox 27" id="27"/>
          <p:cNvSpPr txBox="true"/>
          <p:nvPr/>
        </p:nvSpPr>
        <p:spPr>
          <a:xfrm rot="0">
            <a:off x="1056908" y="1472472"/>
            <a:ext cx="10294826" cy="1193687"/>
          </a:xfrm>
          <a:prstGeom prst="rect">
            <a:avLst/>
          </a:prstGeom>
        </p:spPr>
        <p:txBody>
          <a:bodyPr anchor="t" rtlCol="false" tIns="0" lIns="0" bIns="0" rIns="0">
            <a:spAutoFit/>
          </a:bodyPr>
          <a:lstStyle/>
          <a:p>
            <a:pPr algn="l">
              <a:lnSpc>
                <a:spcPts val="5002"/>
              </a:lnSpc>
            </a:pPr>
            <a:r>
              <a:rPr lang="en-US" sz="2501">
                <a:solidFill>
                  <a:srgbClr val="0097B2"/>
                </a:solidFill>
                <a:latin typeface="Proxima Nova"/>
                <a:ea typeface="Proxima Nova"/>
                <a:cs typeface="Proxima Nova"/>
                <a:sym typeface="Proxima Nova"/>
              </a:rPr>
              <a:t>Addressing the deficiency in diabetes prediction models, this study aims to develop a comprehensive approach focusing on foot wound analysis.</a:t>
            </a:r>
            <a:r>
              <a:rPr lang="en-US" sz="2501">
                <a:solidFill>
                  <a:srgbClr val="0097B2"/>
                </a:solidFill>
                <a:latin typeface="Proxima Nova"/>
                <a:ea typeface="Proxima Nova"/>
                <a:cs typeface="Proxima Nova"/>
                <a:sym typeface="Proxima Nova"/>
              </a:rPr>
              <a:t> </a:t>
            </a:r>
          </a:p>
        </p:txBody>
      </p:sp>
      <p:sp>
        <p:nvSpPr>
          <p:cNvPr name="Freeform 28" id="28"/>
          <p:cNvSpPr/>
          <p:nvPr/>
        </p:nvSpPr>
        <p:spPr>
          <a:xfrm flipH="false" flipV="false" rot="0">
            <a:off x="13908995" y="5627528"/>
            <a:ext cx="2274783" cy="3112266"/>
          </a:xfrm>
          <a:custGeom>
            <a:avLst/>
            <a:gdLst/>
            <a:ahLst/>
            <a:cxnLst/>
            <a:rect r="r" b="b" t="t" l="l"/>
            <a:pathLst>
              <a:path h="3112266" w="2274783">
                <a:moveTo>
                  <a:pt x="0" y="0"/>
                </a:moveTo>
                <a:lnTo>
                  <a:pt x="2274783" y="0"/>
                </a:lnTo>
                <a:lnTo>
                  <a:pt x="2274783" y="3112266"/>
                </a:lnTo>
                <a:lnTo>
                  <a:pt x="0" y="31122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TextBox 3" id="3"/>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IT21085062  |  Kajanan.T  |  R24-120</a:t>
            </a:r>
          </a:p>
        </p:txBody>
      </p:sp>
      <p:sp>
        <p:nvSpPr>
          <p:cNvPr name="TextBox 4" id="4"/>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5" id="5"/>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33</a:t>
            </a:r>
          </a:p>
        </p:txBody>
      </p:sp>
      <p:sp>
        <p:nvSpPr>
          <p:cNvPr name="Freeform 6" id="6"/>
          <p:cNvSpPr/>
          <p:nvPr/>
        </p:nvSpPr>
        <p:spPr>
          <a:xfrm flipH="false" flipV="false" rot="0">
            <a:off x="0" y="0"/>
            <a:ext cx="18288000" cy="9258300"/>
          </a:xfrm>
          <a:custGeom>
            <a:avLst/>
            <a:gdLst/>
            <a:ahLst/>
            <a:cxnLst/>
            <a:rect r="r" b="b" t="t" l="l"/>
            <a:pathLst>
              <a:path h="9258300" w="18288000">
                <a:moveTo>
                  <a:pt x="0" y="0"/>
                </a:moveTo>
                <a:lnTo>
                  <a:pt x="18288000" y="0"/>
                </a:lnTo>
                <a:lnTo>
                  <a:pt x="18288000" y="9258300"/>
                </a:lnTo>
                <a:lnTo>
                  <a:pt x="0" y="9258300"/>
                </a:lnTo>
                <a:lnTo>
                  <a:pt x="0" y="0"/>
                </a:lnTo>
                <a:close/>
              </a:path>
            </a:pathLst>
          </a:custGeom>
          <a:blipFill>
            <a:blip r:embed="rId3"/>
            <a:stretch>
              <a:fillRect l="0" t="-15864" r="0" b="-15864"/>
            </a:stretch>
          </a:blipFill>
        </p:spPr>
      </p:sp>
      <p:grpSp>
        <p:nvGrpSpPr>
          <p:cNvPr name="Group 7" id="7"/>
          <p:cNvGrpSpPr/>
          <p:nvPr/>
        </p:nvGrpSpPr>
        <p:grpSpPr>
          <a:xfrm rot="0">
            <a:off x="0" y="1985761"/>
            <a:ext cx="18288000" cy="7272539"/>
            <a:chOff x="0" y="0"/>
            <a:chExt cx="5351770" cy="2128224"/>
          </a:xfrm>
        </p:grpSpPr>
        <p:sp>
          <p:nvSpPr>
            <p:cNvPr name="Freeform 8" id="8"/>
            <p:cNvSpPr/>
            <p:nvPr/>
          </p:nvSpPr>
          <p:spPr>
            <a:xfrm flipH="false" flipV="false" rot="0">
              <a:off x="0" y="0"/>
              <a:ext cx="5351769" cy="2128224"/>
            </a:xfrm>
            <a:custGeom>
              <a:avLst/>
              <a:gdLst/>
              <a:ahLst/>
              <a:cxnLst/>
              <a:rect r="r" b="b" t="t" l="l"/>
              <a:pathLst>
                <a:path h="2128224" w="5351769">
                  <a:moveTo>
                    <a:pt x="0" y="0"/>
                  </a:moveTo>
                  <a:lnTo>
                    <a:pt x="5351769" y="0"/>
                  </a:lnTo>
                  <a:lnTo>
                    <a:pt x="5351769" y="2128224"/>
                  </a:lnTo>
                  <a:lnTo>
                    <a:pt x="0" y="2128224"/>
                  </a:lnTo>
                  <a:close/>
                </a:path>
              </a:pathLst>
            </a:custGeom>
            <a:solidFill>
              <a:srgbClr val="48BAC3"/>
            </a:solidFill>
          </p:spPr>
        </p:sp>
        <p:sp>
          <p:nvSpPr>
            <p:cNvPr name="TextBox 9" id="9"/>
            <p:cNvSpPr txBox="true"/>
            <p:nvPr/>
          </p:nvSpPr>
          <p:spPr>
            <a:xfrm>
              <a:off x="0" y="-38100"/>
              <a:ext cx="5351770" cy="2166324"/>
            </a:xfrm>
            <a:prstGeom prst="rect">
              <a:avLst/>
            </a:prstGeom>
          </p:spPr>
          <p:txBody>
            <a:bodyPr anchor="ctr" rtlCol="false" tIns="50800" lIns="50800" bIns="50800" rIns="50800"/>
            <a:lstStyle/>
            <a:p>
              <a:pPr algn="ctr">
                <a:lnSpc>
                  <a:spcPts val="2659"/>
                </a:lnSpc>
              </a:pPr>
            </a:p>
          </p:txBody>
        </p:sp>
      </p:grpSp>
      <p:sp>
        <p:nvSpPr>
          <p:cNvPr name="AutoShape 10" id="10"/>
          <p:cNvSpPr/>
          <p:nvPr/>
        </p:nvSpPr>
        <p:spPr>
          <a:xfrm flipV="true">
            <a:off x="8333365" y="7548094"/>
            <a:ext cx="9954635" cy="0"/>
          </a:xfrm>
          <a:prstGeom prst="line">
            <a:avLst/>
          </a:prstGeom>
          <a:ln cap="flat" w="28575">
            <a:solidFill>
              <a:srgbClr val="FFFFFF"/>
            </a:solidFill>
            <a:prstDash val="solid"/>
            <a:headEnd type="none" len="sm" w="sm"/>
            <a:tailEnd type="none" len="sm" w="sm"/>
          </a:ln>
        </p:spPr>
      </p:sp>
      <p:grpSp>
        <p:nvGrpSpPr>
          <p:cNvPr name="Group 11" id="11"/>
          <p:cNvGrpSpPr/>
          <p:nvPr/>
        </p:nvGrpSpPr>
        <p:grpSpPr>
          <a:xfrm rot="0">
            <a:off x="1029595" y="925830"/>
            <a:ext cx="7303770" cy="7406640"/>
            <a:chOff x="0" y="0"/>
            <a:chExt cx="2137363" cy="2167467"/>
          </a:xfrm>
        </p:grpSpPr>
        <p:sp>
          <p:nvSpPr>
            <p:cNvPr name="Freeform 12" id="12"/>
            <p:cNvSpPr/>
            <p:nvPr/>
          </p:nvSpPr>
          <p:spPr>
            <a:xfrm flipH="false" flipV="false" rot="0">
              <a:off x="0" y="0"/>
              <a:ext cx="2137363" cy="2167467"/>
            </a:xfrm>
            <a:custGeom>
              <a:avLst/>
              <a:gdLst/>
              <a:ahLst/>
              <a:cxnLst/>
              <a:rect r="r" b="b" t="t" l="l"/>
              <a:pathLst>
                <a:path h="2167467" w="2137363">
                  <a:moveTo>
                    <a:pt x="0" y="0"/>
                  </a:moveTo>
                  <a:lnTo>
                    <a:pt x="2137363" y="0"/>
                  </a:lnTo>
                  <a:lnTo>
                    <a:pt x="2137363" y="2167467"/>
                  </a:lnTo>
                  <a:lnTo>
                    <a:pt x="0" y="2167467"/>
                  </a:lnTo>
                  <a:close/>
                </a:path>
              </a:pathLst>
            </a:custGeom>
            <a:solidFill>
              <a:srgbClr val="2D3541"/>
            </a:solidFill>
          </p:spPr>
        </p:sp>
        <p:sp>
          <p:nvSpPr>
            <p:cNvPr name="TextBox 13" id="13"/>
            <p:cNvSpPr txBox="true"/>
            <p:nvPr/>
          </p:nvSpPr>
          <p:spPr>
            <a:xfrm>
              <a:off x="0" y="-38100"/>
              <a:ext cx="2137363" cy="2205567"/>
            </a:xfrm>
            <a:prstGeom prst="rect">
              <a:avLst/>
            </a:prstGeom>
          </p:spPr>
          <p:txBody>
            <a:bodyPr anchor="ctr" rtlCol="false" tIns="50800" lIns="50800" bIns="50800" rIns="50800"/>
            <a:lstStyle/>
            <a:p>
              <a:pPr algn="ctr">
                <a:lnSpc>
                  <a:spcPts val="2659"/>
                </a:lnSpc>
              </a:pPr>
            </a:p>
          </p:txBody>
        </p:sp>
      </p:grpSp>
      <p:sp>
        <p:nvSpPr>
          <p:cNvPr name="AutoShape 14" id="14"/>
          <p:cNvSpPr/>
          <p:nvPr/>
        </p:nvSpPr>
        <p:spPr>
          <a:xfrm>
            <a:off x="2655914" y="7548094"/>
            <a:ext cx="4051133" cy="0"/>
          </a:xfrm>
          <a:prstGeom prst="line">
            <a:avLst/>
          </a:prstGeom>
          <a:ln cap="flat" w="28575">
            <a:solidFill>
              <a:srgbClr val="FFFFFF"/>
            </a:solidFill>
            <a:prstDash val="sysDot"/>
            <a:headEnd type="none" len="sm" w="sm"/>
            <a:tailEnd type="none" len="sm" w="sm"/>
          </a:ln>
        </p:spPr>
      </p:sp>
      <p:sp>
        <p:nvSpPr>
          <p:cNvPr name="Freeform 15" id="15"/>
          <p:cNvSpPr/>
          <p:nvPr/>
        </p:nvSpPr>
        <p:spPr>
          <a:xfrm flipH="false" flipV="false" rot="0">
            <a:off x="3661214" y="5313616"/>
            <a:ext cx="2040531" cy="2093032"/>
          </a:xfrm>
          <a:custGeom>
            <a:avLst/>
            <a:gdLst/>
            <a:ahLst/>
            <a:cxnLst/>
            <a:rect r="r" b="b" t="t" l="l"/>
            <a:pathLst>
              <a:path h="2093032" w="2040531">
                <a:moveTo>
                  <a:pt x="0" y="0"/>
                </a:moveTo>
                <a:lnTo>
                  <a:pt x="2040531" y="0"/>
                </a:lnTo>
                <a:lnTo>
                  <a:pt x="2040531" y="2093031"/>
                </a:lnTo>
                <a:lnTo>
                  <a:pt x="0" y="2093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869424" y="1796804"/>
            <a:ext cx="5745217" cy="835534"/>
          </a:xfrm>
          <a:prstGeom prst="rect">
            <a:avLst/>
          </a:prstGeom>
        </p:spPr>
        <p:txBody>
          <a:bodyPr anchor="t" rtlCol="false" tIns="0" lIns="0" bIns="0" rIns="0">
            <a:spAutoFit/>
          </a:bodyPr>
          <a:lstStyle/>
          <a:p>
            <a:pPr algn="l">
              <a:lnSpc>
                <a:spcPts val="5976"/>
              </a:lnSpc>
            </a:pPr>
            <a:r>
              <a:rPr lang="en-US" sz="7200">
                <a:solidFill>
                  <a:srgbClr val="F7FDFE"/>
                </a:solidFill>
                <a:latin typeface="Bebas Neue"/>
                <a:ea typeface="Bebas Neue"/>
                <a:cs typeface="Bebas Neue"/>
                <a:sym typeface="Bebas Neue"/>
              </a:rPr>
              <a:t>MAIN OBJECTIVES</a:t>
            </a:r>
          </a:p>
        </p:txBody>
      </p:sp>
      <p:sp>
        <p:nvSpPr>
          <p:cNvPr name="TextBox 17" id="17"/>
          <p:cNvSpPr txBox="true"/>
          <p:nvPr/>
        </p:nvSpPr>
        <p:spPr>
          <a:xfrm rot="0">
            <a:off x="9764826" y="2747010"/>
            <a:ext cx="6424353" cy="3792473"/>
          </a:xfrm>
          <a:prstGeom prst="rect">
            <a:avLst/>
          </a:prstGeom>
        </p:spPr>
        <p:txBody>
          <a:bodyPr anchor="t" rtlCol="false" tIns="0" lIns="0" bIns="0" rIns="0">
            <a:spAutoFit/>
          </a:bodyPr>
          <a:lstStyle/>
          <a:p>
            <a:pPr algn="l">
              <a:lnSpc>
                <a:spcPts val="4320"/>
              </a:lnSpc>
            </a:pPr>
            <a:r>
              <a:rPr lang="en-US" sz="2160">
                <a:solidFill>
                  <a:srgbClr val="F7FDFE"/>
                </a:solidFill>
                <a:latin typeface="Proxima Nova"/>
                <a:ea typeface="Proxima Nova"/>
                <a:cs typeface="Proxima Nova"/>
                <a:sym typeface="Proxima Nova"/>
              </a:rPr>
              <a:t>•Optimize machine learning algorithms for accurate foot wound analysis.</a:t>
            </a:r>
          </a:p>
          <a:p>
            <a:pPr algn="l">
              <a:lnSpc>
                <a:spcPts val="4320"/>
              </a:lnSpc>
            </a:pPr>
          </a:p>
          <a:p>
            <a:pPr algn="l">
              <a:lnSpc>
                <a:spcPts val="4320"/>
              </a:lnSpc>
            </a:pPr>
            <a:r>
              <a:rPr lang="en-US" sz="2160">
                <a:solidFill>
                  <a:srgbClr val="F7FDFE"/>
                </a:solidFill>
                <a:latin typeface="Proxima Nova"/>
                <a:ea typeface="Proxima Nova"/>
                <a:cs typeface="Proxima Nova"/>
                <a:sym typeface="Proxima Nova"/>
              </a:rPr>
              <a:t>•Implement a user-friendly interface for accessibility.</a:t>
            </a:r>
          </a:p>
          <a:p>
            <a:pPr algn="l">
              <a:lnSpc>
                <a:spcPts val="4320"/>
              </a:lnSpc>
            </a:pPr>
          </a:p>
          <a:p>
            <a:pPr algn="l">
              <a:lnSpc>
                <a:spcPts val="4320"/>
              </a:lnSpc>
            </a:pPr>
            <a:r>
              <a:rPr lang="en-US" sz="2160">
                <a:solidFill>
                  <a:srgbClr val="F7FDFE"/>
                </a:solidFill>
                <a:latin typeface="Proxima Nova"/>
                <a:ea typeface="Proxima Nova"/>
                <a:cs typeface="Proxima Nova"/>
                <a:sym typeface="Proxima Nova"/>
              </a:rPr>
              <a:t>•Conduct rigorous testing to validate the model's accuracy and reliability.</a:t>
            </a:r>
          </a:p>
        </p:txBody>
      </p:sp>
      <p:sp>
        <p:nvSpPr>
          <p:cNvPr name="TextBox 18" id="18"/>
          <p:cNvSpPr txBox="true"/>
          <p:nvPr/>
        </p:nvSpPr>
        <p:spPr>
          <a:xfrm rot="0">
            <a:off x="1869424" y="2747010"/>
            <a:ext cx="6292229" cy="2695193"/>
          </a:xfrm>
          <a:prstGeom prst="rect">
            <a:avLst/>
          </a:prstGeom>
        </p:spPr>
        <p:txBody>
          <a:bodyPr anchor="t" rtlCol="false" tIns="0" lIns="0" bIns="0" rIns="0">
            <a:spAutoFit/>
          </a:bodyPr>
          <a:lstStyle/>
          <a:p>
            <a:pPr algn="l">
              <a:lnSpc>
                <a:spcPts val="4320"/>
              </a:lnSpc>
            </a:pPr>
            <a:r>
              <a:rPr lang="en-US" sz="2160">
                <a:solidFill>
                  <a:srgbClr val="F7FDFE"/>
                </a:solidFill>
                <a:latin typeface="Proxima Nova"/>
                <a:ea typeface="Proxima Nova"/>
                <a:cs typeface="Proxima Nova"/>
                <a:sym typeface="Proxima Nova"/>
              </a:rPr>
              <a:t>Develop a precise model for diabetes prediction through foot wound analysis, enhancing early detection and tailoring interventions for effective personalized care.</a:t>
            </a:r>
          </a:p>
          <a:p>
            <a:pPr algn="l">
              <a:lnSpc>
                <a:spcPts val="4320"/>
              </a:lnSpc>
            </a:pPr>
          </a:p>
        </p:txBody>
      </p:sp>
      <p:sp>
        <p:nvSpPr>
          <p:cNvPr name="TextBox 19" id="19"/>
          <p:cNvSpPr txBox="true"/>
          <p:nvPr/>
        </p:nvSpPr>
        <p:spPr>
          <a:xfrm rot="0">
            <a:off x="9764826" y="1857193"/>
            <a:ext cx="5028801" cy="638556"/>
          </a:xfrm>
          <a:prstGeom prst="rect">
            <a:avLst/>
          </a:prstGeom>
        </p:spPr>
        <p:txBody>
          <a:bodyPr anchor="t" rtlCol="false" tIns="0" lIns="0" bIns="0" rIns="0">
            <a:spAutoFit/>
          </a:bodyPr>
          <a:lstStyle/>
          <a:p>
            <a:pPr algn="l">
              <a:lnSpc>
                <a:spcPts val="4482"/>
              </a:lnSpc>
            </a:pPr>
            <a:r>
              <a:rPr lang="en-US" sz="5400">
                <a:solidFill>
                  <a:srgbClr val="203F4C"/>
                </a:solidFill>
                <a:latin typeface="Bebas Neue"/>
                <a:ea typeface="Bebas Neue"/>
                <a:cs typeface="Bebas Neue"/>
                <a:sym typeface="Bebas Neue"/>
              </a:rPr>
              <a:t>SPECIFIC OBJECTIVES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TextBox 3" id="3"/>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IT21085062  |  Kajanan.T  |  R24-120</a:t>
            </a:r>
          </a:p>
        </p:txBody>
      </p:sp>
      <p:sp>
        <p:nvSpPr>
          <p:cNvPr name="TextBox 4" id="4"/>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5" id="5"/>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34</a:t>
            </a:r>
          </a:p>
        </p:txBody>
      </p:sp>
      <p:sp>
        <p:nvSpPr>
          <p:cNvPr name="Freeform 6" id="6"/>
          <p:cNvSpPr/>
          <p:nvPr/>
        </p:nvSpPr>
        <p:spPr>
          <a:xfrm flipH="false" flipV="false" rot="0">
            <a:off x="0" y="0"/>
            <a:ext cx="18288000" cy="9258300"/>
          </a:xfrm>
          <a:custGeom>
            <a:avLst/>
            <a:gdLst/>
            <a:ahLst/>
            <a:cxnLst/>
            <a:rect r="r" b="b" t="t" l="l"/>
            <a:pathLst>
              <a:path h="9258300" w="18288000">
                <a:moveTo>
                  <a:pt x="0" y="0"/>
                </a:moveTo>
                <a:lnTo>
                  <a:pt x="18288000" y="0"/>
                </a:lnTo>
                <a:lnTo>
                  <a:pt x="18288000" y="9258300"/>
                </a:lnTo>
                <a:lnTo>
                  <a:pt x="0" y="9258300"/>
                </a:lnTo>
                <a:lnTo>
                  <a:pt x="0" y="0"/>
                </a:lnTo>
                <a:close/>
              </a:path>
            </a:pathLst>
          </a:custGeom>
          <a:blipFill>
            <a:blip r:embed="rId3">
              <a:alphaModFix amt="43000"/>
            </a:blip>
            <a:stretch>
              <a:fillRect l="0" t="-16720" r="0" b="-14966"/>
            </a:stretch>
          </a:blipFill>
        </p:spPr>
      </p:sp>
      <p:grpSp>
        <p:nvGrpSpPr>
          <p:cNvPr name="Group 7" id="7"/>
          <p:cNvGrpSpPr/>
          <p:nvPr/>
        </p:nvGrpSpPr>
        <p:grpSpPr>
          <a:xfrm rot="0">
            <a:off x="909597" y="1038225"/>
            <a:ext cx="14351415" cy="7276774"/>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7FDFE"/>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AutoShape 10" id="10"/>
          <p:cNvSpPr/>
          <p:nvPr/>
        </p:nvSpPr>
        <p:spPr>
          <a:xfrm>
            <a:off x="1830932" y="3373714"/>
            <a:ext cx="12075838" cy="0"/>
          </a:xfrm>
          <a:prstGeom prst="line">
            <a:avLst/>
          </a:prstGeom>
          <a:ln cap="flat" w="38100">
            <a:solidFill>
              <a:srgbClr val="48BAC3"/>
            </a:solidFill>
            <a:prstDash val="solid"/>
            <a:headEnd type="none" len="sm" w="sm"/>
            <a:tailEnd type="none" len="sm" w="sm"/>
          </a:ln>
        </p:spPr>
      </p:sp>
      <p:grpSp>
        <p:nvGrpSpPr>
          <p:cNvPr name="Group 11" id="11"/>
          <p:cNvGrpSpPr/>
          <p:nvPr/>
        </p:nvGrpSpPr>
        <p:grpSpPr>
          <a:xfrm rot="0">
            <a:off x="1830932" y="3998709"/>
            <a:ext cx="7783873" cy="3399681"/>
            <a:chOff x="0" y="0"/>
            <a:chExt cx="2318512" cy="1012632"/>
          </a:xfrm>
        </p:grpSpPr>
        <p:sp>
          <p:nvSpPr>
            <p:cNvPr name="Freeform 12" id="12"/>
            <p:cNvSpPr/>
            <p:nvPr/>
          </p:nvSpPr>
          <p:spPr>
            <a:xfrm flipH="false" flipV="false" rot="0">
              <a:off x="0" y="0"/>
              <a:ext cx="2318512" cy="1012632"/>
            </a:xfrm>
            <a:custGeom>
              <a:avLst/>
              <a:gdLst/>
              <a:ahLst/>
              <a:cxnLst/>
              <a:rect r="r" b="b" t="t" l="l"/>
              <a:pathLst>
                <a:path h="1012632" w="2318512">
                  <a:moveTo>
                    <a:pt x="0" y="0"/>
                  </a:moveTo>
                  <a:lnTo>
                    <a:pt x="2318512" y="0"/>
                  </a:lnTo>
                  <a:lnTo>
                    <a:pt x="2318512" y="1012632"/>
                  </a:lnTo>
                  <a:lnTo>
                    <a:pt x="0" y="1012632"/>
                  </a:lnTo>
                  <a:close/>
                </a:path>
              </a:pathLst>
            </a:custGeom>
            <a:solidFill>
              <a:srgbClr val="000000">
                <a:alpha val="0"/>
              </a:srgbClr>
            </a:solidFill>
            <a:ln w="38100" cap="sq">
              <a:solidFill>
                <a:srgbClr val="48BAC3"/>
              </a:solidFill>
              <a:prstDash val="solid"/>
              <a:miter/>
            </a:ln>
          </p:spPr>
        </p:sp>
        <p:sp>
          <p:nvSpPr>
            <p:cNvPr name="TextBox 13" id="13"/>
            <p:cNvSpPr txBox="true"/>
            <p:nvPr/>
          </p:nvSpPr>
          <p:spPr>
            <a:xfrm>
              <a:off x="0" y="-38100"/>
              <a:ext cx="2318512" cy="1050732"/>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390645" y="1880739"/>
            <a:ext cx="4202908" cy="5938891"/>
          </a:xfrm>
          <a:custGeom>
            <a:avLst/>
            <a:gdLst/>
            <a:ahLst/>
            <a:cxnLst/>
            <a:rect r="r" b="b" t="t" l="l"/>
            <a:pathLst>
              <a:path h="5938891" w="4202908">
                <a:moveTo>
                  <a:pt x="0" y="0"/>
                </a:moveTo>
                <a:lnTo>
                  <a:pt x="4202908" y="0"/>
                </a:lnTo>
                <a:lnTo>
                  <a:pt x="4202908" y="5938891"/>
                </a:lnTo>
                <a:lnTo>
                  <a:pt x="0" y="5938891"/>
                </a:lnTo>
                <a:lnTo>
                  <a:pt x="0" y="0"/>
                </a:lnTo>
                <a:close/>
              </a:path>
            </a:pathLst>
          </a:custGeom>
          <a:blipFill>
            <a:blip r:embed="rId4"/>
            <a:stretch>
              <a:fillRect l="0" t="0" r="0" b="0"/>
            </a:stretch>
          </a:blipFill>
        </p:spPr>
      </p:sp>
      <p:sp>
        <p:nvSpPr>
          <p:cNvPr name="TextBox 15" id="15"/>
          <p:cNvSpPr txBox="true"/>
          <p:nvPr/>
        </p:nvSpPr>
        <p:spPr>
          <a:xfrm rot="0">
            <a:off x="1830932" y="2214114"/>
            <a:ext cx="5813353" cy="1142756"/>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METHODOLOGY</a:t>
            </a:r>
          </a:p>
        </p:txBody>
      </p:sp>
      <p:sp>
        <p:nvSpPr>
          <p:cNvPr name="TextBox 16" id="16"/>
          <p:cNvSpPr txBox="true"/>
          <p:nvPr/>
        </p:nvSpPr>
        <p:spPr>
          <a:xfrm rot="0">
            <a:off x="2155433" y="4762337"/>
            <a:ext cx="3156895" cy="348218"/>
          </a:xfrm>
          <a:prstGeom prst="rect">
            <a:avLst/>
          </a:prstGeom>
        </p:spPr>
        <p:txBody>
          <a:bodyPr anchor="t" rtlCol="false" tIns="0" lIns="0" bIns="0" rIns="0">
            <a:spAutoFit/>
          </a:bodyPr>
          <a:lstStyle/>
          <a:p>
            <a:pPr algn="l" marL="572708" indent="-286354" lvl="1">
              <a:lnSpc>
                <a:spcPts val="2652"/>
              </a:lnSpc>
              <a:buFont typeface="Arial"/>
              <a:buChar char="•"/>
            </a:pPr>
            <a:r>
              <a:rPr lang="en-US" sz="2652">
                <a:solidFill>
                  <a:srgbClr val="2D3541"/>
                </a:solidFill>
                <a:latin typeface="Proxima Nova"/>
                <a:ea typeface="Proxima Nova"/>
                <a:cs typeface="Proxima Nova"/>
                <a:sym typeface="Proxima Nova"/>
              </a:rPr>
              <a:t>System Diagram</a:t>
            </a:r>
          </a:p>
        </p:txBody>
      </p:sp>
      <p:sp>
        <p:nvSpPr>
          <p:cNvPr name="TextBox 17" id="17"/>
          <p:cNvSpPr txBox="true"/>
          <p:nvPr/>
        </p:nvSpPr>
        <p:spPr>
          <a:xfrm rot="0">
            <a:off x="2155433" y="6171217"/>
            <a:ext cx="3920850" cy="348218"/>
          </a:xfrm>
          <a:prstGeom prst="rect">
            <a:avLst/>
          </a:prstGeom>
        </p:spPr>
        <p:txBody>
          <a:bodyPr anchor="t" rtlCol="false" tIns="0" lIns="0" bIns="0" rIns="0">
            <a:spAutoFit/>
          </a:bodyPr>
          <a:lstStyle/>
          <a:p>
            <a:pPr algn="l" marL="572708" indent="-286354" lvl="1">
              <a:lnSpc>
                <a:spcPts val="2652"/>
              </a:lnSpc>
              <a:buFont typeface="Arial"/>
              <a:buChar char="•"/>
            </a:pPr>
            <a:r>
              <a:rPr lang="en-US" sz="2652">
                <a:solidFill>
                  <a:srgbClr val="2D3541"/>
                </a:solidFill>
                <a:latin typeface="Proxima Nova"/>
                <a:ea typeface="Proxima Nova"/>
                <a:cs typeface="Proxima Nova"/>
                <a:sym typeface="Proxima Nova"/>
              </a:rPr>
              <a:t>Completion of Project</a:t>
            </a:r>
          </a:p>
        </p:txBody>
      </p:sp>
      <p:sp>
        <p:nvSpPr>
          <p:cNvPr name="TextBox 18" id="18"/>
          <p:cNvSpPr txBox="true"/>
          <p:nvPr/>
        </p:nvSpPr>
        <p:spPr>
          <a:xfrm rot="0">
            <a:off x="2155433" y="5466777"/>
            <a:ext cx="4091704" cy="348218"/>
          </a:xfrm>
          <a:prstGeom prst="rect">
            <a:avLst/>
          </a:prstGeom>
        </p:spPr>
        <p:txBody>
          <a:bodyPr anchor="t" rtlCol="false" tIns="0" lIns="0" bIns="0" rIns="0">
            <a:spAutoFit/>
          </a:bodyPr>
          <a:lstStyle/>
          <a:p>
            <a:pPr algn="l" marL="572708" indent="-286354" lvl="1">
              <a:lnSpc>
                <a:spcPts val="2652"/>
              </a:lnSpc>
              <a:buFont typeface="Arial"/>
              <a:buChar char="•"/>
            </a:pPr>
            <a:r>
              <a:rPr lang="en-US" sz="2652">
                <a:solidFill>
                  <a:srgbClr val="2D3541"/>
                </a:solidFill>
                <a:latin typeface="Proxima Nova"/>
                <a:ea typeface="Proxima Nova"/>
                <a:cs typeface="Proxima Nova"/>
                <a:sym typeface="Proxima Nova"/>
              </a:rPr>
              <a:t>Tools &amp; Technology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2561800" y="2278955"/>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2"/>
            <a:stretch>
              <a:fillRect l="0" t="0" r="0" b="0"/>
            </a:stretch>
          </a:blipFill>
        </p:spPr>
      </p:sp>
      <p:sp>
        <p:nvSpPr>
          <p:cNvPr name="TextBox 3" id="3"/>
          <p:cNvSpPr txBox="true"/>
          <p:nvPr/>
        </p:nvSpPr>
        <p:spPr>
          <a:xfrm rot="0">
            <a:off x="3283098" y="521038"/>
            <a:ext cx="11721804" cy="1566544"/>
          </a:xfrm>
          <a:prstGeom prst="rect">
            <a:avLst/>
          </a:prstGeom>
        </p:spPr>
        <p:txBody>
          <a:bodyPr anchor="t" rtlCol="false" tIns="0" lIns="0" bIns="0" rIns="0">
            <a:spAutoFit/>
          </a:bodyPr>
          <a:lstStyle/>
          <a:p>
            <a:pPr algn="ctr">
              <a:lnSpc>
                <a:spcPts val="12880"/>
              </a:lnSpc>
            </a:pPr>
            <a:r>
              <a:rPr lang="en-US" sz="9200" b="true">
                <a:solidFill>
                  <a:srgbClr val="2D3541"/>
                </a:solidFill>
                <a:latin typeface="Canva Sans Bold"/>
                <a:ea typeface="Canva Sans Bold"/>
                <a:cs typeface="Canva Sans Bold"/>
                <a:sym typeface="Canva Sans Bold"/>
              </a:rPr>
              <a:t>System Diagram</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grpSp>
        <p:nvGrpSpPr>
          <p:cNvPr name="Group 3" id="3"/>
          <p:cNvGrpSpPr/>
          <p:nvPr/>
        </p:nvGrpSpPr>
        <p:grpSpPr>
          <a:xfrm rot="0">
            <a:off x="0" y="2876584"/>
            <a:ext cx="18288000" cy="6381716"/>
            <a:chOff x="0" y="0"/>
            <a:chExt cx="4885478" cy="1704819"/>
          </a:xfrm>
        </p:grpSpPr>
        <p:sp>
          <p:nvSpPr>
            <p:cNvPr name="Freeform 4" id="4"/>
            <p:cNvSpPr/>
            <p:nvPr/>
          </p:nvSpPr>
          <p:spPr>
            <a:xfrm flipH="false" flipV="false" rot="0">
              <a:off x="0" y="0"/>
              <a:ext cx="4885479" cy="1704819"/>
            </a:xfrm>
            <a:custGeom>
              <a:avLst/>
              <a:gdLst/>
              <a:ahLst/>
              <a:cxnLst/>
              <a:rect r="r" b="b" t="t" l="l"/>
              <a:pathLst>
                <a:path h="1704819" w="4885479">
                  <a:moveTo>
                    <a:pt x="0" y="0"/>
                  </a:moveTo>
                  <a:lnTo>
                    <a:pt x="4885479" y="0"/>
                  </a:lnTo>
                  <a:lnTo>
                    <a:pt x="4885479" y="1704819"/>
                  </a:lnTo>
                  <a:lnTo>
                    <a:pt x="0" y="1704819"/>
                  </a:lnTo>
                  <a:close/>
                </a:path>
              </a:pathLst>
            </a:custGeom>
            <a:solidFill>
              <a:srgbClr val="48BAC3"/>
            </a:solidFill>
          </p:spPr>
        </p:sp>
        <p:sp>
          <p:nvSpPr>
            <p:cNvPr name="TextBox 5" id="5"/>
            <p:cNvSpPr txBox="true"/>
            <p:nvPr/>
          </p:nvSpPr>
          <p:spPr>
            <a:xfrm>
              <a:off x="0" y="-38100"/>
              <a:ext cx="4885478" cy="174291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18288000" cy="2876584"/>
            <a:chOff x="0" y="0"/>
            <a:chExt cx="4816593" cy="757619"/>
          </a:xfrm>
        </p:grpSpPr>
        <p:sp>
          <p:nvSpPr>
            <p:cNvPr name="Freeform 7" id="7"/>
            <p:cNvSpPr/>
            <p:nvPr/>
          </p:nvSpPr>
          <p:spPr>
            <a:xfrm flipH="false" flipV="false" rot="0">
              <a:off x="0" y="0"/>
              <a:ext cx="4816592" cy="757619"/>
            </a:xfrm>
            <a:custGeom>
              <a:avLst/>
              <a:gdLst/>
              <a:ahLst/>
              <a:cxnLst/>
              <a:rect r="r" b="b" t="t" l="l"/>
              <a:pathLst>
                <a:path h="757619" w="4816592">
                  <a:moveTo>
                    <a:pt x="0" y="0"/>
                  </a:moveTo>
                  <a:lnTo>
                    <a:pt x="4816592" y="0"/>
                  </a:lnTo>
                  <a:lnTo>
                    <a:pt x="4816592" y="757619"/>
                  </a:lnTo>
                  <a:lnTo>
                    <a:pt x="0" y="757619"/>
                  </a:lnTo>
                  <a:close/>
                </a:path>
              </a:pathLst>
            </a:custGeom>
            <a:solidFill>
              <a:srgbClr val="F7FDFE"/>
            </a:solidFill>
          </p:spPr>
        </p:sp>
        <p:sp>
          <p:nvSpPr>
            <p:cNvPr name="TextBox 8" id="8"/>
            <p:cNvSpPr txBox="true"/>
            <p:nvPr/>
          </p:nvSpPr>
          <p:spPr>
            <a:xfrm>
              <a:off x="0" y="-38100"/>
              <a:ext cx="4816593" cy="79571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43104" y="1682239"/>
            <a:ext cx="6318615" cy="5374077"/>
          </a:xfrm>
          <a:custGeom>
            <a:avLst/>
            <a:gdLst/>
            <a:ahLst/>
            <a:cxnLst/>
            <a:rect r="r" b="b" t="t" l="l"/>
            <a:pathLst>
              <a:path h="5374077" w="6318615">
                <a:moveTo>
                  <a:pt x="0" y="0"/>
                </a:moveTo>
                <a:lnTo>
                  <a:pt x="6318615" y="0"/>
                </a:lnTo>
                <a:lnTo>
                  <a:pt x="6318615" y="5374076"/>
                </a:lnTo>
                <a:lnTo>
                  <a:pt x="0" y="5374076"/>
                </a:lnTo>
                <a:lnTo>
                  <a:pt x="0" y="0"/>
                </a:lnTo>
                <a:close/>
              </a:path>
            </a:pathLst>
          </a:custGeom>
          <a:blipFill>
            <a:blip r:embed="rId3">
              <a:alphaModFix amt="79000"/>
            </a:blip>
            <a:stretch>
              <a:fillRect l="0" t="0" r="0" b="0"/>
            </a:stretch>
          </a:blipFill>
        </p:spPr>
      </p:sp>
      <p:sp>
        <p:nvSpPr>
          <p:cNvPr name="Freeform 10" id="10"/>
          <p:cNvSpPr/>
          <p:nvPr/>
        </p:nvSpPr>
        <p:spPr>
          <a:xfrm flipH="false" flipV="false" rot="0">
            <a:off x="7012735" y="3473187"/>
            <a:ext cx="769192" cy="773411"/>
          </a:xfrm>
          <a:custGeom>
            <a:avLst/>
            <a:gdLst/>
            <a:ahLst/>
            <a:cxnLst/>
            <a:rect r="r" b="b" t="t" l="l"/>
            <a:pathLst>
              <a:path h="773411" w="769192">
                <a:moveTo>
                  <a:pt x="0" y="0"/>
                </a:moveTo>
                <a:lnTo>
                  <a:pt x="769192" y="0"/>
                </a:lnTo>
                <a:lnTo>
                  <a:pt x="769192" y="773410"/>
                </a:lnTo>
                <a:lnTo>
                  <a:pt x="0" y="773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6966614" y="6067442"/>
            <a:ext cx="766927" cy="740433"/>
          </a:xfrm>
          <a:custGeom>
            <a:avLst/>
            <a:gdLst/>
            <a:ahLst/>
            <a:cxnLst/>
            <a:rect r="r" b="b" t="t" l="l"/>
            <a:pathLst>
              <a:path h="740433" w="766927">
                <a:moveTo>
                  <a:pt x="0" y="0"/>
                </a:moveTo>
                <a:lnTo>
                  <a:pt x="766927" y="0"/>
                </a:lnTo>
                <a:lnTo>
                  <a:pt x="766927" y="740433"/>
                </a:lnTo>
                <a:lnTo>
                  <a:pt x="0" y="7404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1874662" y="3508859"/>
            <a:ext cx="737739" cy="737739"/>
          </a:xfrm>
          <a:custGeom>
            <a:avLst/>
            <a:gdLst/>
            <a:ahLst/>
            <a:cxnLst/>
            <a:rect r="r" b="b" t="t" l="l"/>
            <a:pathLst>
              <a:path h="737739" w="737739">
                <a:moveTo>
                  <a:pt x="0" y="0"/>
                </a:moveTo>
                <a:lnTo>
                  <a:pt x="737739" y="0"/>
                </a:lnTo>
                <a:lnTo>
                  <a:pt x="737739" y="737738"/>
                </a:lnTo>
                <a:lnTo>
                  <a:pt x="0" y="7377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1989485" y="6200815"/>
            <a:ext cx="622916" cy="607060"/>
          </a:xfrm>
          <a:custGeom>
            <a:avLst/>
            <a:gdLst/>
            <a:ahLst/>
            <a:cxnLst/>
            <a:rect r="r" b="b" t="t" l="l"/>
            <a:pathLst>
              <a:path h="607060" w="622916">
                <a:moveTo>
                  <a:pt x="0" y="0"/>
                </a:moveTo>
                <a:lnTo>
                  <a:pt x="622916" y="0"/>
                </a:lnTo>
                <a:lnTo>
                  <a:pt x="622916" y="607060"/>
                </a:lnTo>
                <a:lnTo>
                  <a:pt x="0" y="6070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0" y="-123821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pic>
        <p:nvPicPr>
          <p:cNvPr name="Picture 15" id="15"/>
          <p:cNvPicPr>
            <a:picLocks noChangeAspect="true"/>
          </p:cNvPicPr>
          <p:nvPr/>
        </p:nvPicPr>
        <p:blipFill>
          <a:blip r:embed="rId14"/>
          <a:srcRect l="0" t="0" r="0" b="0"/>
          <a:stretch>
            <a:fillRect/>
          </a:stretch>
        </p:blipFill>
        <p:spPr>
          <a:xfrm flipH="false" flipV="false" rot="0">
            <a:off x="0" y="6807875"/>
            <a:ext cx="2156120" cy="2156120"/>
          </a:xfrm>
          <a:prstGeom prst="rect">
            <a:avLst/>
          </a:prstGeom>
        </p:spPr>
      </p:pic>
      <p:sp>
        <p:nvSpPr>
          <p:cNvPr name="TextBox 16" id="16"/>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IT21085062  |  Kajanan.T  |  R24-120</a:t>
            </a:r>
          </a:p>
        </p:txBody>
      </p:sp>
      <p:sp>
        <p:nvSpPr>
          <p:cNvPr name="TextBox 17" id="17"/>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18" id="18"/>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36</a:t>
            </a:r>
          </a:p>
        </p:txBody>
      </p:sp>
      <p:sp>
        <p:nvSpPr>
          <p:cNvPr name="TextBox 19" id="19"/>
          <p:cNvSpPr txBox="true"/>
          <p:nvPr/>
        </p:nvSpPr>
        <p:spPr>
          <a:xfrm rot="0">
            <a:off x="8038341" y="3698023"/>
            <a:ext cx="2783320" cy="483235"/>
          </a:xfrm>
          <a:prstGeom prst="rect">
            <a:avLst/>
          </a:prstGeom>
        </p:spPr>
        <p:txBody>
          <a:bodyPr anchor="t" rtlCol="false" tIns="0" lIns="0" bIns="0" rIns="0">
            <a:spAutoFit/>
          </a:bodyPr>
          <a:lstStyle/>
          <a:p>
            <a:pPr algn="l">
              <a:lnSpc>
                <a:spcPts val="3319"/>
              </a:lnSpc>
            </a:pPr>
            <a:r>
              <a:rPr lang="en-US" sz="3999">
                <a:solidFill>
                  <a:srgbClr val="F7FDFE"/>
                </a:solidFill>
                <a:latin typeface="Bebas Neue"/>
                <a:ea typeface="Bebas Neue"/>
                <a:cs typeface="Bebas Neue"/>
                <a:sym typeface="Bebas Neue"/>
              </a:rPr>
              <a:t>FRAMEWORKS</a:t>
            </a:r>
          </a:p>
        </p:txBody>
      </p:sp>
      <p:sp>
        <p:nvSpPr>
          <p:cNvPr name="TextBox 20" id="20"/>
          <p:cNvSpPr txBox="true"/>
          <p:nvPr/>
        </p:nvSpPr>
        <p:spPr>
          <a:xfrm rot="0">
            <a:off x="8227934" y="4207359"/>
            <a:ext cx="3390829" cy="1352986"/>
          </a:xfrm>
          <a:prstGeom prst="rect">
            <a:avLst/>
          </a:prstGeom>
        </p:spPr>
        <p:txBody>
          <a:bodyPr anchor="t" rtlCol="false" tIns="0" lIns="0" bIns="0" rIns="0">
            <a:spAutoFit/>
          </a:bodyPr>
          <a:lstStyle/>
          <a:p>
            <a:pPr algn="l">
              <a:lnSpc>
                <a:spcPts val="3643"/>
              </a:lnSpc>
            </a:pPr>
            <a:r>
              <a:rPr lang="en-US" sz="2168">
                <a:solidFill>
                  <a:srgbClr val="F7FDFE"/>
                </a:solidFill>
                <a:latin typeface="Proxima Nova"/>
                <a:ea typeface="Proxima Nova"/>
                <a:cs typeface="Proxima Nova"/>
                <a:sym typeface="Proxima Nova"/>
              </a:rPr>
              <a:t>YOLO V8</a:t>
            </a:r>
          </a:p>
          <a:p>
            <a:pPr algn="l">
              <a:lnSpc>
                <a:spcPts val="3643"/>
              </a:lnSpc>
            </a:pPr>
            <a:r>
              <a:rPr lang="en-US" sz="2168" u="sng">
                <a:solidFill>
                  <a:srgbClr val="F7FDFE"/>
                </a:solidFill>
                <a:latin typeface="Proxima Nova"/>
                <a:ea typeface="Proxima Nova"/>
                <a:cs typeface="Proxima Nova"/>
                <a:sym typeface="Proxima Nova"/>
                <a:hlinkClick r:id="rId15" tooltip="https://roboflow.com/"/>
              </a:rPr>
              <a:t>Roboflow</a:t>
            </a:r>
          </a:p>
          <a:p>
            <a:pPr algn="l">
              <a:lnSpc>
                <a:spcPts val="3643"/>
              </a:lnSpc>
            </a:pPr>
          </a:p>
        </p:txBody>
      </p:sp>
      <p:sp>
        <p:nvSpPr>
          <p:cNvPr name="TextBox 21" id="21"/>
          <p:cNvSpPr txBox="true"/>
          <p:nvPr/>
        </p:nvSpPr>
        <p:spPr>
          <a:xfrm rot="0">
            <a:off x="8038341" y="6324640"/>
            <a:ext cx="2608142" cy="483235"/>
          </a:xfrm>
          <a:prstGeom prst="rect">
            <a:avLst/>
          </a:prstGeom>
        </p:spPr>
        <p:txBody>
          <a:bodyPr anchor="t" rtlCol="false" tIns="0" lIns="0" bIns="0" rIns="0">
            <a:spAutoFit/>
          </a:bodyPr>
          <a:lstStyle/>
          <a:p>
            <a:pPr algn="l">
              <a:lnSpc>
                <a:spcPts val="3319"/>
              </a:lnSpc>
            </a:pPr>
            <a:r>
              <a:rPr lang="en-US" sz="3999">
                <a:solidFill>
                  <a:srgbClr val="F7FDFE"/>
                </a:solidFill>
                <a:latin typeface="Bebas Neue"/>
                <a:ea typeface="Bebas Neue"/>
                <a:cs typeface="Bebas Neue"/>
                <a:sym typeface="Bebas Neue"/>
              </a:rPr>
              <a:t>DATABASE</a:t>
            </a:r>
          </a:p>
        </p:txBody>
      </p:sp>
      <p:sp>
        <p:nvSpPr>
          <p:cNvPr name="TextBox 22" id="22"/>
          <p:cNvSpPr txBox="true"/>
          <p:nvPr/>
        </p:nvSpPr>
        <p:spPr>
          <a:xfrm rot="0">
            <a:off x="8057122" y="6891119"/>
            <a:ext cx="3390829" cy="432697"/>
          </a:xfrm>
          <a:prstGeom prst="rect">
            <a:avLst/>
          </a:prstGeom>
        </p:spPr>
        <p:txBody>
          <a:bodyPr anchor="t" rtlCol="false" tIns="0" lIns="0" bIns="0" rIns="0">
            <a:spAutoFit/>
          </a:bodyPr>
          <a:lstStyle/>
          <a:p>
            <a:pPr algn="l">
              <a:lnSpc>
                <a:spcPts val="3643"/>
              </a:lnSpc>
            </a:pPr>
            <a:r>
              <a:rPr lang="en-US" sz="2168">
                <a:solidFill>
                  <a:srgbClr val="F7FDFE"/>
                </a:solidFill>
                <a:latin typeface="Proxima Nova"/>
                <a:ea typeface="Proxima Nova"/>
                <a:cs typeface="Proxima Nova"/>
                <a:sym typeface="Proxima Nova"/>
              </a:rPr>
              <a:t>Firebase</a:t>
            </a:r>
          </a:p>
        </p:txBody>
      </p:sp>
      <p:sp>
        <p:nvSpPr>
          <p:cNvPr name="TextBox 23" id="23"/>
          <p:cNvSpPr txBox="true"/>
          <p:nvPr/>
        </p:nvSpPr>
        <p:spPr>
          <a:xfrm rot="0">
            <a:off x="13045506" y="3698023"/>
            <a:ext cx="5213919" cy="483235"/>
          </a:xfrm>
          <a:prstGeom prst="rect">
            <a:avLst/>
          </a:prstGeom>
        </p:spPr>
        <p:txBody>
          <a:bodyPr anchor="t" rtlCol="false" tIns="0" lIns="0" bIns="0" rIns="0">
            <a:spAutoFit/>
          </a:bodyPr>
          <a:lstStyle/>
          <a:p>
            <a:pPr algn="l">
              <a:lnSpc>
                <a:spcPts val="3319"/>
              </a:lnSpc>
            </a:pPr>
            <a:r>
              <a:rPr lang="en-US" sz="3999">
                <a:solidFill>
                  <a:srgbClr val="F7FDFE"/>
                </a:solidFill>
                <a:latin typeface="Bebas Neue"/>
                <a:ea typeface="Bebas Neue"/>
                <a:cs typeface="Bebas Neue"/>
                <a:sym typeface="Bebas Neue"/>
              </a:rPr>
              <a:t>PROGARAMMING LANGUAGE</a:t>
            </a:r>
          </a:p>
        </p:txBody>
      </p:sp>
      <p:sp>
        <p:nvSpPr>
          <p:cNvPr name="TextBox 24" id="24"/>
          <p:cNvSpPr txBox="true"/>
          <p:nvPr/>
        </p:nvSpPr>
        <p:spPr>
          <a:xfrm rot="0">
            <a:off x="13064287" y="4264502"/>
            <a:ext cx="3390829" cy="892841"/>
          </a:xfrm>
          <a:prstGeom prst="rect">
            <a:avLst/>
          </a:prstGeom>
        </p:spPr>
        <p:txBody>
          <a:bodyPr anchor="t" rtlCol="false" tIns="0" lIns="0" bIns="0" rIns="0">
            <a:spAutoFit/>
          </a:bodyPr>
          <a:lstStyle/>
          <a:p>
            <a:pPr algn="l">
              <a:lnSpc>
                <a:spcPts val="3643"/>
              </a:lnSpc>
            </a:pPr>
            <a:r>
              <a:rPr lang="en-US" sz="2168">
                <a:solidFill>
                  <a:srgbClr val="F7FDFE"/>
                </a:solidFill>
                <a:latin typeface="Proxima Nova"/>
                <a:ea typeface="Proxima Nova"/>
                <a:cs typeface="Proxima Nova"/>
                <a:sym typeface="Proxima Nova"/>
              </a:rPr>
              <a:t>Python</a:t>
            </a:r>
          </a:p>
          <a:p>
            <a:pPr algn="l">
              <a:lnSpc>
                <a:spcPts val="3643"/>
              </a:lnSpc>
            </a:pPr>
            <a:r>
              <a:rPr lang="en-US" sz="2168">
                <a:solidFill>
                  <a:srgbClr val="F7FDFE"/>
                </a:solidFill>
                <a:latin typeface="Proxima Nova"/>
                <a:ea typeface="Proxima Nova"/>
                <a:cs typeface="Proxima Nova"/>
                <a:sym typeface="Proxima Nova"/>
              </a:rPr>
              <a:t>Next JS</a:t>
            </a:r>
          </a:p>
        </p:txBody>
      </p:sp>
      <p:sp>
        <p:nvSpPr>
          <p:cNvPr name="TextBox 25" id="25"/>
          <p:cNvSpPr txBox="true"/>
          <p:nvPr/>
        </p:nvSpPr>
        <p:spPr>
          <a:xfrm rot="0">
            <a:off x="13045506" y="6324640"/>
            <a:ext cx="2608142" cy="483235"/>
          </a:xfrm>
          <a:prstGeom prst="rect">
            <a:avLst/>
          </a:prstGeom>
        </p:spPr>
        <p:txBody>
          <a:bodyPr anchor="t" rtlCol="false" tIns="0" lIns="0" bIns="0" rIns="0">
            <a:spAutoFit/>
          </a:bodyPr>
          <a:lstStyle/>
          <a:p>
            <a:pPr algn="l">
              <a:lnSpc>
                <a:spcPts val="3319"/>
              </a:lnSpc>
            </a:pPr>
            <a:r>
              <a:rPr lang="en-US" sz="3999">
                <a:solidFill>
                  <a:srgbClr val="F7FDFE"/>
                </a:solidFill>
                <a:latin typeface="Bebas Neue"/>
                <a:ea typeface="Bebas Neue"/>
                <a:cs typeface="Bebas Neue"/>
                <a:sym typeface="Bebas Neue"/>
              </a:rPr>
              <a:t>OTHER TOOLS</a:t>
            </a:r>
          </a:p>
        </p:txBody>
      </p:sp>
      <p:sp>
        <p:nvSpPr>
          <p:cNvPr name="TextBox 26" id="26"/>
          <p:cNvSpPr txBox="true"/>
          <p:nvPr/>
        </p:nvSpPr>
        <p:spPr>
          <a:xfrm rot="0">
            <a:off x="13064287" y="6900644"/>
            <a:ext cx="3390829" cy="2205609"/>
          </a:xfrm>
          <a:prstGeom prst="rect">
            <a:avLst/>
          </a:prstGeom>
        </p:spPr>
        <p:txBody>
          <a:bodyPr anchor="t" rtlCol="false" tIns="0" lIns="0" bIns="0" rIns="0">
            <a:spAutoFit/>
          </a:bodyPr>
          <a:lstStyle/>
          <a:p>
            <a:pPr algn="l">
              <a:lnSpc>
                <a:spcPts val="3528"/>
              </a:lnSpc>
            </a:pPr>
            <a:r>
              <a:rPr lang="en-US" sz="2100">
                <a:solidFill>
                  <a:srgbClr val="F7FDFE"/>
                </a:solidFill>
                <a:latin typeface="Proxima Nova"/>
                <a:ea typeface="Proxima Nova"/>
                <a:cs typeface="Proxima Nova"/>
                <a:sym typeface="Proxima Nova"/>
                <a:hlinkClick r:id="rId16" tooltip="https://colab.google/"/>
              </a:rPr>
              <a:t>Google Colab</a:t>
            </a:r>
          </a:p>
          <a:p>
            <a:pPr algn="l">
              <a:lnSpc>
                <a:spcPts val="3528"/>
              </a:lnSpc>
            </a:pPr>
            <a:r>
              <a:rPr lang="en-US" sz="2100">
                <a:solidFill>
                  <a:srgbClr val="F7FDFE"/>
                </a:solidFill>
                <a:latin typeface="Proxima Nova"/>
                <a:ea typeface="Proxima Nova"/>
                <a:cs typeface="Proxima Nova"/>
                <a:sym typeface="Proxima Nova"/>
              </a:rPr>
              <a:t>GCP</a:t>
            </a:r>
          </a:p>
          <a:p>
            <a:pPr algn="l">
              <a:lnSpc>
                <a:spcPts val="3528"/>
              </a:lnSpc>
            </a:pPr>
            <a:r>
              <a:rPr lang="en-US" sz="2100">
                <a:solidFill>
                  <a:srgbClr val="F7FDFE"/>
                </a:solidFill>
                <a:latin typeface="Proxima Nova"/>
                <a:ea typeface="Proxima Nova"/>
                <a:cs typeface="Proxima Nova"/>
                <a:sym typeface="Proxima Nova"/>
              </a:rPr>
              <a:t>Figma</a:t>
            </a:r>
          </a:p>
          <a:p>
            <a:pPr algn="l">
              <a:lnSpc>
                <a:spcPts val="3528"/>
              </a:lnSpc>
            </a:pPr>
            <a:r>
              <a:rPr lang="en-US" sz="2100">
                <a:solidFill>
                  <a:srgbClr val="F7FDFE"/>
                </a:solidFill>
                <a:latin typeface="Proxima Nova"/>
                <a:ea typeface="Proxima Nova"/>
                <a:cs typeface="Proxima Nova"/>
                <a:sym typeface="Proxima Nova"/>
              </a:rPr>
              <a:t>Draw.io</a:t>
            </a:r>
          </a:p>
          <a:p>
            <a:pPr algn="l">
              <a:lnSpc>
                <a:spcPts val="3528"/>
              </a:lnSpc>
            </a:pPr>
            <a:r>
              <a:rPr lang="en-US" sz="2100">
                <a:solidFill>
                  <a:srgbClr val="F7FDFE"/>
                </a:solidFill>
                <a:latin typeface="Proxima Nova"/>
                <a:ea typeface="Proxima Nova"/>
                <a:cs typeface="Proxima Nova"/>
                <a:sym typeface="Proxima Nova"/>
              </a:rPr>
              <a:t>Canva</a:t>
            </a:r>
          </a:p>
        </p:txBody>
      </p:sp>
      <p:sp>
        <p:nvSpPr>
          <p:cNvPr name="TextBox 27" id="27"/>
          <p:cNvSpPr txBox="true"/>
          <p:nvPr/>
        </p:nvSpPr>
        <p:spPr>
          <a:xfrm rot="0">
            <a:off x="1028700" y="957507"/>
            <a:ext cx="10093622" cy="1288416"/>
          </a:xfrm>
          <a:prstGeom prst="rect">
            <a:avLst/>
          </a:prstGeom>
        </p:spPr>
        <p:txBody>
          <a:bodyPr anchor="t" rtlCol="false" tIns="0" lIns="0" bIns="0" rIns="0">
            <a:spAutoFit/>
          </a:bodyPr>
          <a:lstStyle/>
          <a:p>
            <a:pPr algn="l">
              <a:lnSpc>
                <a:spcPts val="9130"/>
              </a:lnSpc>
            </a:pPr>
            <a:r>
              <a:rPr lang="en-US" sz="11000">
                <a:solidFill>
                  <a:srgbClr val="2D3541"/>
                </a:solidFill>
                <a:latin typeface="Bebas Neue"/>
                <a:ea typeface="Bebas Neue"/>
                <a:cs typeface="Bebas Neue"/>
                <a:sym typeface="Bebas Neue"/>
              </a:rPr>
              <a:t>TOOLS &amp; TECHNOLOGY</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Freeform 3" id="3"/>
          <p:cNvSpPr/>
          <p:nvPr/>
        </p:nvSpPr>
        <p:spPr>
          <a:xfrm flipH="false" flipV="false" rot="0">
            <a:off x="0" y="32149"/>
            <a:ext cx="18319596" cy="9226151"/>
          </a:xfrm>
          <a:custGeom>
            <a:avLst/>
            <a:gdLst/>
            <a:ahLst/>
            <a:cxnLst/>
            <a:rect r="r" b="b" t="t" l="l"/>
            <a:pathLst>
              <a:path h="9226151" w="18319596">
                <a:moveTo>
                  <a:pt x="0" y="0"/>
                </a:moveTo>
                <a:lnTo>
                  <a:pt x="18319596" y="0"/>
                </a:lnTo>
                <a:lnTo>
                  <a:pt x="18319596" y="9226151"/>
                </a:lnTo>
                <a:lnTo>
                  <a:pt x="0" y="9226151"/>
                </a:lnTo>
                <a:lnTo>
                  <a:pt x="0" y="0"/>
                </a:lnTo>
                <a:close/>
              </a:path>
            </a:pathLst>
          </a:custGeom>
          <a:blipFill>
            <a:blip r:embed="rId3">
              <a:alphaModFix amt="91000"/>
            </a:blip>
            <a:stretch>
              <a:fillRect l="0" t="-998" r="-551" b="0"/>
            </a:stretch>
          </a:blipFill>
        </p:spPr>
      </p:sp>
      <p:sp>
        <p:nvSpPr>
          <p:cNvPr name="Freeform 4" id="4"/>
          <p:cNvSpPr/>
          <p:nvPr/>
        </p:nvSpPr>
        <p:spPr>
          <a:xfrm flipH="false" flipV="false" rot="0">
            <a:off x="0" y="32149"/>
            <a:ext cx="6994113" cy="8229600"/>
          </a:xfrm>
          <a:custGeom>
            <a:avLst/>
            <a:gdLst/>
            <a:ahLst/>
            <a:cxnLst/>
            <a:rect r="r" b="b" t="t" l="l"/>
            <a:pathLst>
              <a:path h="8229600" w="6994113">
                <a:moveTo>
                  <a:pt x="0" y="0"/>
                </a:moveTo>
                <a:lnTo>
                  <a:pt x="6994113" y="0"/>
                </a:lnTo>
                <a:lnTo>
                  <a:pt x="6994113" y="8229600"/>
                </a:lnTo>
                <a:lnTo>
                  <a:pt x="0" y="8229600"/>
                </a:lnTo>
                <a:lnTo>
                  <a:pt x="0" y="0"/>
                </a:lnTo>
                <a:close/>
              </a:path>
            </a:pathLst>
          </a:custGeom>
          <a:blipFill>
            <a:blip r:embed="rId4">
              <a:alphaModFix amt="59000"/>
            </a:blip>
            <a:stretch>
              <a:fillRect l="0" t="0" r="0" b="0"/>
            </a:stretch>
          </a:blipFill>
        </p:spPr>
      </p:sp>
      <p:sp>
        <p:nvSpPr>
          <p:cNvPr name="AutoShape 5" id="5"/>
          <p:cNvSpPr/>
          <p:nvPr/>
        </p:nvSpPr>
        <p:spPr>
          <a:xfrm>
            <a:off x="6775766" y="5846650"/>
            <a:ext cx="11334225" cy="0"/>
          </a:xfrm>
          <a:prstGeom prst="line">
            <a:avLst/>
          </a:prstGeom>
          <a:ln cap="flat" w="38100">
            <a:solidFill>
              <a:srgbClr val="FFFFFF"/>
            </a:solidFill>
            <a:prstDash val="sysDot"/>
            <a:headEnd type="none" len="sm" w="sm"/>
            <a:tailEnd type="none" len="sm" w="sm"/>
          </a:ln>
        </p:spPr>
      </p:sp>
      <p:sp>
        <p:nvSpPr>
          <p:cNvPr name="TextBox 6" id="6"/>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IT21085062  |  Kajanan.T  |  R24-120</a:t>
            </a:r>
          </a:p>
        </p:txBody>
      </p:sp>
      <p:sp>
        <p:nvSpPr>
          <p:cNvPr name="TextBox 7" id="7"/>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8" id="8"/>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37</a:t>
            </a:r>
          </a:p>
        </p:txBody>
      </p:sp>
      <p:sp>
        <p:nvSpPr>
          <p:cNvPr name="TextBox 9" id="9"/>
          <p:cNvSpPr txBox="true"/>
          <p:nvPr/>
        </p:nvSpPr>
        <p:spPr>
          <a:xfrm rot="0">
            <a:off x="6928578" y="3396062"/>
            <a:ext cx="11181413" cy="1511300"/>
          </a:xfrm>
          <a:prstGeom prst="rect">
            <a:avLst/>
          </a:prstGeom>
        </p:spPr>
        <p:txBody>
          <a:bodyPr anchor="t" rtlCol="false" tIns="0" lIns="0" bIns="0" rIns="0">
            <a:spAutoFit/>
          </a:bodyPr>
          <a:lstStyle/>
          <a:p>
            <a:pPr algn="l">
              <a:lnSpc>
                <a:spcPts val="11799"/>
              </a:lnSpc>
            </a:pPr>
            <a:r>
              <a:rPr lang="en-US" sz="9999">
                <a:solidFill>
                  <a:srgbClr val="F7FDFE"/>
                </a:solidFill>
                <a:latin typeface="Bebas Neue"/>
                <a:ea typeface="Bebas Neue"/>
                <a:cs typeface="Bebas Neue"/>
                <a:sym typeface="Bebas Neue"/>
              </a:rPr>
              <a:t>COMPLETION OF THE PROJECT</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Freeform 6" id="6"/>
          <p:cNvSpPr/>
          <p:nvPr/>
        </p:nvSpPr>
        <p:spPr>
          <a:xfrm flipH="false" flipV="false" rot="0">
            <a:off x="-718" y="0"/>
            <a:ext cx="18174141" cy="9258300"/>
          </a:xfrm>
          <a:custGeom>
            <a:avLst/>
            <a:gdLst/>
            <a:ahLst/>
            <a:cxnLst/>
            <a:rect r="r" b="b" t="t" l="l"/>
            <a:pathLst>
              <a:path h="9258300" w="18174141">
                <a:moveTo>
                  <a:pt x="0" y="0"/>
                </a:moveTo>
                <a:lnTo>
                  <a:pt x="18174142" y="0"/>
                </a:lnTo>
                <a:lnTo>
                  <a:pt x="18174142" y="9258300"/>
                </a:lnTo>
                <a:lnTo>
                  <a:pt x="0" y="9258300"/>
                </a:lnTo>
                <a:lnTo>
                  <a:pt x="0" y="0"/>
                </a:lnTo>
                <a:close/>
              </a:path>
            </a:pathLst>
          </a:custGeom>
          <a:blipFill>
            <a:blip r:embed="rId3">
              <a:alphaModFix amt="14000"/>
            </a:blip>
            <a:stretch>
              <a:fillRect l="0" t="-15454" r="0" b="-15454"/>
            </a:stretch>
          </a:blipFill>
        </p:spPr>
      </p:sp>
      <p:grpSp>
        <p:nvGrpSpPr>
          <p:cNvPr name="Group 7" id="7"/>
          <p:cNvGrpSpPr/>
          <p:nvPr/>
        </p:nvGrpSpPr>
        <p:grpSpPr>
          <a:xfrm rot="0">
            <a:off x="0" y="1985761"/>
            <a:ext cx="18288000" cy="7272539"/>
            <a:chOff x="0" y="0"/>
            <a:chExt cx="5351770" cy="2128224"/>
          </a:xfrm>
        </p:grpSpPr>
        <p:sp>
          <p:nvSpPr>
            <p:cNvPr name="Freeform 8" id="8"/>
            <p:cNvSpPr/>
            <p:nvPr/>
          </p:nvSpPr>
          <p:spPr>
            <a:xfrm flipH="false" flipV="false" rot="0">
              <a:off x="0" y="0"/>
              <a:ext cx="5351769" cy="2128224"/>
            </a:xfrm>
            <a:custGeom>
              <a:avLst/>
              <a:gdLst/>
              <a:ahLst/>
              <a:cxnLst/>
              <a:rect r="r" b="b" t="t" l="l"/>
              <a:pathLst>
                <a:path h="2128224" w="5351769">
                  <a:moveTo>
                    <a:pt x="0" y="0"/>
                  </a:moveTo>
                  <a:lnTo>
                    <a:pt x="5351769" y="0"/>
                  </a:lnTo>
                  <a:lnTo>
                    <a:pt x="5351769" y="2128224"/>
                  </a:lnTo>
                  <a:lnTo>
                    <a:pt x="0" y="2128224"/>
                  </a:lnTo>
                  <a:close/>
                </a:path>
              </a:pathLst>
            </a:custGeom>
            <a:solidFill>
              <a:srgbClr val="48BAC3">
                <a:alpha val="67843"/>
              </a:srgbClr>
            </a:solidFill>
          </p:spPr>
        </p:sp>
        <p:sp>
          <p:nvSpPr>
            <p:cNvPr name="TextBox 9" id="9"/>
            <p:cNvSpPr txBox="true"/>
            <p:nvPr/>
          </p:nvSpPr>
          <p:spPr>
            <a:xfrm>
              <a:off x="0" y="-38100"/>
              <a:ext cx="5351770" cy="216632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367393"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013635" y="350519"/>
            <a:ext cx="1352745" cy="1356362"/>
          </a:xfrm>
          <a:custGeom>
            <a:avLst/>
            <a:gdLst/>
            <a:ahLst/>
            <a:cxnLst/>
            <a:rect r="r" b="b" t="t" l="l"/>
            <a:pathLst>
              <a:path h="1356362" w="1352745">
                <a:moveTo>
                  <a:pt x="0" y="0"/>
                </a:moveTo>
                <a:lnTo>
                  <a:pt x="1352745" y="0"/>
                </a:lnTo>
                <a:lnTo>
                  <a:pt x="1352745" y="1356362"/>
                </a:lnTo>
                <a:lnTo>
                  <a:pt x="0" y="1356362"/>
                </a:lnTo>
                <a:lnTo>
                  <a:pt x="0" y="0"/>
                </a:lnTo>
                <a:close/>
              </a:path>
            </a:pathLst>
          </a:custGeom>
          <a:blipFill>
            <a:blip r:embed="rId6">
              <a:alphaModFix amt="65000"/>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337726" y="3835242"/>
            <a:ext cx="7162263" cy="4994594"/>
          </a:xfrm>
          <a:custGeom>
            <a:avLst/>
            <a:gdLst/>
            <a:ahLst/>
            <a:cxnLst/>
            <a:rect r="r" b="b" t="t" l="l"/>
            <a:pathLst>
              <a:path h="4994594" w="7162263">
                <a:moveTo>
                  <a:pt x="0" y="0"/>
                </a:moveTo>
                <a:lnTo>
                  <a:pt x="7162263" y="0"/>
                </a:lnTo>
                <a:lnTo>
                  <a:pt x="7162263" y="4994594"/>
                </a:lnTo>
                <a:lnTo>
                  <a:pt x="0" y="4994594"/>
                </a:lnTo>
                <a:lnTo>
                  <a:pt x="0" y="0"/>
                </a:lnTo>
                <a:close/>
              </a:path>
            </a:pathLst>
          </a:custGeom>
          <a:blipFill>
            <a:blip r:embed="rId8"/>
            <a:stretch>
              <a:fillRect l="0" t="0" r="0" b="0"/>
            </a:stretch>
          </a:blipFill>
        </p:spPr>
      </p:sp>
      <p:pic>
        <p:nvPicPr>
          <p:cNvPr name="Picture 13" id="13"/>
          <p:cNvPicPr>
            <a:picLocks noChangeAspect="true"/>
          </p:cNvPicPr>
          <p:nvPr/>
        </p:nvPicPr>
        <p:blipFill>
          <a:blip r:embed="rId9"/>
          <a:srcRect l="0" t="0" r="0" b="0"/>
          <a:stretch>
            <a:fillRect/>
          </a:stretch>
        </p:blipFill>
        <p:spPr>
          <a:xfrm flipH="false" flipV="false" rot="0">
            <a:off x="11098754" y="3835242"/>
            <a:ext cx="1707385" cy="1101263"/>
          </a:xfrm>
          <a:prstGeom prst="rect">
            <a:avLst/>
          </a:prstGeom>
        </p:spPr>
      </p:pic>
      <p:sp>
        <p:nvSpPr>
          <p:cNvPr name="TextBox 14" id="14"/>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IT21085062  |  Kajanan.T  |  R24-120</a:t>
            </a:r>
          </a:p>
        </p:txBody>
      </p:sp>
      <p:sp>
        <p:nvSpPr>
          <p:cNvPr name="TextBox 15" id="15"/>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16" id="16"/>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38</a:t>
            </a:r>
          </a:p>
        </p:txBody>
      </p:sp>
      <p:sp>
        <p:nvSpPr>
          <p:cNvPr name="TextBox 17" id="17"/>
          <p:cNvSpPr txBox="true"/>
          <p:nvPr/>
        </p:nvSpPr>
        <p:spPr>
          <a:xfrm rot="0">
            <a:off x="6292494" y="880723"/>
            <a:ext cx="5304025" cy="826157"/>
          </a:xfrm>
          <a:prstGeom prst="rect">
            <a:avLst/>
          </a:prstGeom>
        </p:spPr>
        <p:txBody>
          <a:bodyPr anchor="t" rtlCol="false" tIns="0" lIns="0" bIns="0" rIns="0">
            <a:spAutoFit/>
          </a:bodyPr>
          <a:lstStyle/>
          <a:p>
            <a:pPr algn="l">
              <a:lnSpc>
                <a:spcPts val="5882"/>
              </a:lnSpc>
            </a:pPr>
            <a:r>
              <a:rPr lang="en-US" sz="7087">
                <a:solidFill>
                  <a:srgbClr val="0097B2"/>
                </a:solidFill>
                <a:latin typeface="Bebas Neue"/>
                <a:ea typeface="Bebas Neue"/>
                <a:cs typeface="Bebas Neue"/>
                <a:sym typeface="Bebas Neue"/>
              </a:rPr>
              <a:t>DATA COLLECTION</a:t>
            </a:r>
          </a:p>
        </p:txBody>
      </p:sp>
      <p:sp>
        <p:nvSpPr>
          <p:cNvPr name="TextBox 18" id="18"/>
          <p:cNvSpPr txBox="true"/>
          <p:nvPr/>
        </p:nvSpPr>
        <p:spPr>
          <a:xfrm rot="0">
            <a:off x="2267292" y="2882742"/>
            <a:ext cx="3874739" cy="495300"/>
          </a:xfrm>
          <a:prstGeom prst="rect">
            <a:avLst/>
          </a:prstGeom>
        </p:spPr>
        <p:txBody>
          <a:bodyPr anchor="t" rtlCol="false" tIns="0" lIns="0" bIns="0" rIns="0">
            <a:spAutoFit/>
          </a:bodyPr>
          <a:lstStyle/>
          <a:p>
            <a:pPr algn="ctr">
              <a:lnSpc>
                <a:spcPts val="4199"/>
              </a:lnSpc>
            </a:pPr>
            <a:r>
              <a:rPr lang="en-US" sz="2999" b="true">
                <a:solidFill>
                  <a:srgbClr val="064D6D"/>
                </a:solidFill>
                <a:latin typeface="Canva Sans Bold"/>
                <a:ea typeface="Canva Sans Bold"/>
                <a:cs typeface="Canva Sans Bold"/>
                <a:sym typeface="Canva Sans Bold"/>
              </a:rPr>
              <a:t> DATA COLLECTION</a:t>
            </a:r>
          </a:p>
        </p:txBody>
      </p:sp>
      <p:sp>
        <p:nvSpPr>
          <p:cNvPr name="TextBox 19" id="19"/>
          <p:cNvSpPr txBox="true"/>
          <p:nvPr/>
        </p:nvSpPr>
        <p:spPr>
          <a:xfrm rot="0">
            <a:off x="8463157" y="2806542"/>
            <a:ext cx="1905000" cy="1028700"/>
          </a:xfrm>
          <a:prstGeom prst="rect">
            <a:avLst/>
          </a:prstGeom>
        </p:spPr>
        <p:txBody>
          <a:bodyPr anchor="t" rtlCol="false" tIns="0" lIns="0" bIns="0" rIns="0">
            <a:spAutoFit/>
          </a:bodyPr>
          <a:lstStyle/>
          <a:p>
            <a:pPr algn="ctr">
              <a:lnSpc>
                <a:spcPts val="8400"/>
              </a:lnSpc>
            </a:pPr>
            <a:r>
              <a:rPr lang="en-US" sz="6000" b="true">
                <a:solidFill>
                  <a:srgbClr val="004AAD"/>
                </a:solidFill>
                <a:latin typeface="Canva Sans Bold"/>
                <a:ea typeface="Canva Sans Bold"/>
                <a:cs typeface="Canva Sans Bold"/>
                <a:sym typeface="Canva Sans Bold"/>
              </a:rPr>
              <a:t>HOW</a:t>
            </a:r>
          </a:p>
        </p:txBody>
      </p:sp>
      <p:sp>
        <p:nvSpPr>
          <p:cNvPr name="TextBox 20" id="20"/>
          <p:cNvSpPr txBox="true"/>
          <p:nvPr/>
        </p:nvSpPr>
        <p:spPr>
          <a:xfrm rot="0">
            <a:off x="8463157" y="4930617"/>
            <a:ext cx="2406997" cy="1028700"/>
          </a:xfrm>
          <a:prstGeom prst="rect">
            <a:avLst/>
          </a:prstGeom>
        </p:spPr>
        <p:txBody>
          <a:bodyPr anchor="t" rtlCol="false" tIns="0" lIns="0" bIns="0" rIns="0">
            <a:spAutoFit/>
          </a:bodyPr>
          <a:lstStyle/>
          <a:p>
            <a:pPr algn="ctr">
              <a:lnSpc>
                <a:spcPts val="8400"/>
              </a:lnSpc>
            </a:pPr>
            <a:r>
              <a:rPr lang="en-US" sz="6000" b="true">
                <a:solidFill>
                  <a:srgbClr val="004AAD"/>
                </a:solidFill>
                <a:latin typeface="Canva Sans Bold"/>
                <a:ea typeface="Canva Sans Bold"/>
                <a:cs typeface="Canva Sans Bold"/>
                <a:sym typeface="Canva Sans Bold"/>
              </a:rPr>
              <a:t>Where</a:t>
            </a:r>
          </a:p>
        </p:txBody>
      </p:sp>
      <p:sp>
        <p:nvSpPr>
          <p:cNvPr name="TextBox 21" id="21"/>
          <p:cNvSpPr txBox="true"/>
          <p:nvPr/>
        </p:nvSpPr>
        <p:spPr>
          <a:xfrm rot="0">
            <a:off x="13277094" y="3814374"/>
            <a:ext cx="4508748" cy="1028700"/>
          </a:xfrm>
          <a:prstGeom prst="rect">
            <a:avLst/>
          </a:prstGeom>
        </p:spPr>
        <p:txBody>
          <a:bodyPr anchor="t" rtlCol="false" tIns="0" lIns="0" bIns="0" rIns="0">
            <a:spAutoFit/>
          </a:bodyPr>
          <a:lstStyle/>
          <a:p>
            <a:pPr algn="ctr">
              <a:lnSpc>
                <a:spcPts val="8400"/>
              </a:lnSpc>
            </a:pPr>
            <a:r>
              <a:rPr lang="en-US" sz="6000" b="true">
                <a:solidFill>
                  <a:srgbClr val="004AAD"/>
                </a:solidFill>
                <a:latin typeface="Canva Sans Bold"/>
                <a:ea typeface="Canva Sans Bold"/>
                <a:cs typeface="Canva Sans Bold"/>
                <a:sym typeface="Canva Sans Bold"/>
              </a:rPr>
              <a:t>COLLECTED</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Freeform 6" id="6"/>
          <p:cNvSpPr/>
          <p:nvPr/>
        </p:nvSpPr>
        <p:spPr>
          <a:xfrm flipH="false" flipV="false" rot="0">
            <a:off x="-718" y="0"/>
            <a:ext cx="18174141" cy="9258300"/>
          </a:xfrm>
          <a:custGeom>
            <a:avLst/>
            <a:gdLst/>
            <a:ahLst/>
            <a:cxnLst/>
            <a:rect r="r" b="b" t="t" l="l"/>
            <a:pathLst>
              <a:path h="9258300" w="18174141">
                <a:moveTo>
                  <a:pt x="0" y="0"/>
                </a:moveTo>
                <a:lnTo>
                  <a:pt x="18174142" y="0"/>
                </a:lnTo>
                <a:lnTo>
                  <a:pt x="18174142" y="9258300"/>
                </a:lnTo>
                <a:lnTo>
                  <a:pt x="0" y="9258300"/>
                </a:lnTo>
                <a:lnTo>
                  <a:pt x="0" y="0"/>
                </a:lnTo>
                <a:close/>
              </a:path>
            </a:pathLst>
          </a:custGeom>
          <a:blipFill>
            <a:blip r:embed="rId3">
              <a:alphaModFix amt="0"/>
            </a:blip>
            <a:stretch>
              <a:fillRect l="0" t="-15454" r="0" b="-15454"/>
            </a:stretch>
          </a:blipFill>
        </p:spPr>
      </p:sp>
      <p:grpSp>
        <p:nvGrpSpPr>
          <p:cNvPr name="Group 7" id="7"/>
          <p:cNvGrpSpPr/>
          <p:nvPr/>
        </p:nvGrpSpPr>
        <p:grpSpPr>
          <a:xfrm rot="0">
            <a:off x="0" y="1874263"/>
            <a:ext cx="18288000" cy="7272539"/>
            <a:chOff x="0" y="0"/>
            <a:chExt cx="5351770" cy="2128224"/>
          </a:xfrm>
        </p:grpSpPr>
        <p:sp>
          <p:nvSpPr>
            <p:cNvPr name="Freeform 8" id="8"/>
            <p:cNvSpPr/>
            <p:nvPr/>
          </p:nvSpPr>
          <p:spPr>
            <a:xfrm flipH="false" flipV="false" rot="0">
              <a:off x="0" y="0"/>
              <a:ext cx="5351769" cy="2128224"/>
            </a:xfrm>
            <a:custGeom>
              <a:avLst/>
              <a:gdLst/>
              <a:ahLst/>
              <a:cxnLst/>
              <a:rect r="r" b="b" t="t" l="l"/>
              <a:pathLst>
                <a:path h="2128224" w="5351769">
                  <a:moveTo>
                    <a:pt x="0" y="0"/>
                  </a:moveTo>
                  <a:lnTo>
                    <a:pt x="5351769" y="0"/>
                  </a:lnTo>
                  <a:lnTo>
                    <a:pt x="5351769" y="2128224"/>
                  </a:lnTo>
                  <a:lnTo>
                    <a:pt x="0" y="2128224"/>
                  </a:lnTo>
                  <a:close/>
                </a:path>
              </a:pathLst>
            </a:custGeom>
            <a:solidFill>
              <a:srgbClr val="48BAC3">
                <a:alpha val="38824"/>
              </a:srgbClr>
            </a:solidFill>
          </p:spPr>
        </p:sp>
        <p:sp>
          <p:nvSpPr>
            <p:cNvPr name="TextBox 9" id="9"/>
            <p:cNvSpPr txBox="true"/>
            <p:nvPr/>
          </p:nvSpPr>
          <p:spPr>
            <a:xfrm>
              <a:off x="0" y="-38100"/>
              <a:ext cx="5351770" cy="216632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367393"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601160" y="3805281"/>
            <a:ext cx="6292494" cy="3564630"/>
          </a:xfrm>
          <a:custGeom>
            <a:avLst/>
            <a:gdLst/>
            <a:ahLst/>
            <a:cxnLst/>
            <a:rect r="r" b="b" t="t" l="l"/>
            <a:pathLst>
              <a:path h="3564630" w="6292494">
                <a:moveTo>
                  <a:pt x="0" y="0"/>
                </a:moveTo>
                <a:lnTo>
                  <a:pt x="6292494" y="0"/>
                </a:lnTo>
                <a:lnTo>
                  <a:pt x="6292494" y="3564630"/>
                </a:lnTo>
                <a:lnTo>
                  <a:pt x="0" y="3564630"/>
                </a:lnTo>
                <a:lnTo>
                  <a:pt x="0" y="0"/>
                </a:lnTo>
                <a:close/>
              </a:path>
            </a:pathLst>
          </a:custGeom>
          <a:blipFill>
            <a:blip r:embed="rId6"/>
            <a:stretch>
              <a:fillRect l="0" t="0" r="0" b="0"/>
            </a:stretch>
          </a:blipFill>
        </p:spPr>
      </p:sp>
      <p:sp>
        <p:nvSpPr>
          <p:cNvPr name="Freeform 12" id="12"/>
          <p:cNvSpPr/>
          <p:nvPr/>
        </p:nvSpPr>
        <p:spPr>
          <a:xfrm flipH="false" flipV="false" rot="0">
            <a:off x="1028700" y="2184257"/>
            <a:ext cx="3265300" cy="2444893"/>
          </a:xfrm>
          <a:custGeom>
            <a:avLst/>
            <a:gdLst/>
            <a:ahLst/>
            <a:cxnLst/>
            <a:rect r="r" b="b" t="t" l="l"/>
            <a:pathLst>
              <a:path h="2444893" w="3265300">
                <a:moveTo>
                  <a:pt x="0" y="0"/>
                </a:moveTo>
                <a:lnTo>
                  <a:pt x="3265300" y="0"/>
                </a:lnTo>
                <a:lnTo>
                  <a:pt x="3265300" y="2444893"/>
                </a:lnTo>
                <a:lnTo>
                  <a:pt x="0" y="2444893"/>
                </a:lnTo>
                <a:lnTo>
                  <a:pt x="0" y="0"/>
                </a:lnTo>
                <a:close/>
              </a:path>
            </a:pathLst>
          </a:custGeom>
          <a:blipFill>
            <a:blip r:embed="rId7"/>
            <a:stretch>
              <a:fillRect l="0" t="0" r="0" b="0"/>
            </a:stretch>
          </a:blipFill>
        </p:spPr>
      </p:sp>
      <p:sp>
        <p:nvSpPr>
          <p:cNvPr name="TextBox 13" id="13"/>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IT21085062  |  Kajanan.T  |  R24-120</a:t>
            </a:r>
          </a:p>
        </p:txBody>
      </p:sp>
      <p:sp>
        <p:nvSpPr>
          <p:cNvPr name="TextBox 14" id="14"/>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15" id="15"/>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39</a:t>
            </a:r>
          </a:p>
        </p:txBody>
      </p:sp>
      <p:sp>
        <p:nvSpPr>
          <p:cNvPr name="TextBox 16" id="16"/>
          <p:cNvSpPr txBox="true"/>
          <p:nvPr/>
        </p:nvSpPr>
        <p:spPr>
          <a:xfrm rot="0">
            <a:off x="6292494" y="880723"/>
            <a:ext cx="5304025" cy="826157"/>
          </a:xfrm>
          <a:prstGeom prst="rect">
            <a:avLst/>
          </a:prstGeom>
        </p:spPr>
        <p:txBody>
          <a:bodyPr anchor="t" rtlCol="false" tIns="0" lIns="0" bIns="0" rIns="0">
            <a:spAutoFit/>
          </a:bodyPr>
          <a:lstStyle/>
          <a:p>
            <a:pPr algn="l">
              <a:lnSpc>
                <a:spcPts val="5882"/>
              </a:lnSpc>
            </a:pPr>
            <a:r>
              <a:rPr lang="en-US" sz="7087">
                <a:solidFill>
                  <a:srgbClr val="0097B2"/>
                </a:solidFill>
                <a:latin typeface="Bebas Neue"/>
                <a:ea typeface="Bebas Neue"/>
                <a:cs typeface="Bebas Neue"/>
                <a:sym typeface="Bebas Neue"/>
              </a:rPr>
              <a:t>DATA ANNOTATION</a:t>
            </a:r>
          </a:p>
        </p:txBody>
      </p:sp>
      <p:sp>
        <p:nvSpPr>
          <p:cNvPr name="TextBox 17" id="17"/>
          <p:cNvSpPr txBox="true"/>
          <p:nvPr/>
        </p:nvSpPr>
        <p:spPr>
          <a:xfrm rot="0">
            <a:off x="7723899" y="4521028"/>
            <a:ext cx="7745240" cy="2647950"/>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064D6D"/>
                </a:solidFill>
                <a:latin typeface="Canva Sans Bold"/>
                <a:ea typeface="Canva Sans Bold"/>
                <a:cs typeface="Canva Sans Bold"/>
                <a:sym typeface="Canva Sans Bold"/>
              </a:rPr>
              <a:t>Efficient tools for annotating data</a:t>
            </a:r>
          </a:p>
          <a:p>
            <a:pPr algn="l">
              <a:lnSpc>
                <a:spcPts val="4200"/>
              </a:lnSpc>
            </a:pPr>
          </a:p>
          <a:p>
            <a:pPr algn="l" marL="647700" indent="-323850" lvl="1">
              <a:lnSpc>
                <a:spcPts val="4200"/>
              </a:lnSpc>
              <a:buFont typeface="Arial"/>
              <a:buChar char="•"/>
            </a:pPr>
            <a:r>
              <a:rPr lang="en-US" b="true" sz="3000">
                <a:solidFill>
                  <a:srgbClr val="064D6D"/>
                </a:solidFill>
                <a:latin typeface="Canva Sans Bold"/>
                <a:ea typeface="Canva Sans Bold"/>
                <a:cs typeface="Canva Sans Bold"/>
                <a:sym typeface="Canva Sans Bold"/>
              </a:rPr>
              <a:t>Quick and accurate labeling process.</a:t>
            </a:r>
          </a:p>
          <a:p>
            <a:pPr algn="l">
              <a:lnSpc>
                <a:spcPts val="4200"/>
              </a:lnSpc>
            </a:pPr>
          </a:p>
          <a:p>
            <a:pPr algn="l">
              <a:lnSpc>
                <a:spcPts val="4200"/>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Freeform 6" id="6"/>
          <p:cNvSpPr/>
          <p:nvPr/>
        </p:nvSpPr>
        <p:spPr>
          <a:xfrm flipH="false" flipV="false" rot="0">
            <a:off x="-718" y="0"/>
            <a:ext cx="18174141" cy="9258300"/>
          </a:xfrm>
          <a:custGeom>
            <a:avLst/>
            <a:gdLst/>
            <a:ahLst/>
            <a:cxnLst/>
            <a:rect r="r" b="b" t="t" l="l"/>
            <a:pathLst>
              <a:path h="9258300" w="18174141">
                <a:moveTo>
                  <a:pt x="0" y="0"/>
                </a:moveTo>
                <a:lnTo>
                  <a:pt x="18174142" y="0"/>
                </a:lnTo>
                <a:lnTo>
                  <a:pt x="18174142" y="9258300"/>
                </a:lnTo>
                <a:lnTo>
                  <a:pt x="0" y="9258300"/>
                </a:lnTo>
                <a:lnTo>
                  <a:pt x="0" y="0"/>
                </a:lnTo>
                <a:close/>
              </a:path>
            </a:pathLst>
          </a:custGeom>
          <a:blipFill>
            <a:blip r:embed="rId3">
              <a:alphaModFix amt="14000"/>
            </a:blip>
            <a:stretch>
              <a:fillRect l="0" t="-15454" r="0" b="-15454"/>
            </a:stretch>
          </a:blipFill>
        </p:spPr>
      </p:sp>
      <p:grpSp>
        <p:nvGrpSpPr>
          <p:cNvPr name="Group 7" id="7"/>
          <p:cNvGrpSpPr/>
          <p:nvPr/>
        </p:nvGrpSpPr>
        <p:grpSpPr>
          <a:xfrm rot="0">
            <a:off x="0" y="1985761"/>
            <a:ext cx="18288000" cy="7272539"/>
            <a:chOff x="0" y="0"/>
            <a:chExt cx="5351770" cy="2128224"/>
          </a:xfrm>
        </p:grpSpPr>
        <p:sp>
          <p:nvSpPr>
            <p:cNvPr name="Freeform 8" id="8"/>
            <p:cNvSpPr/>
            <p:nvPr/>
          </p:nvSpPr>
          <p:spPr>
            <a:xfrm flipH="false" flipV="false" rot="0">
              <a:off x="0" y="0"/>
              <a:ext cx="5351769" cy="2128224"/>
            </a:xfrm>
            <a:custGeom>
              <a:avLst/>
              <a:gdLst/>
              <a:ahLst/>
              <a:cxnLst/>
              <a:rect r="r" b="b" t="t" l="l"/>
              <a:pathLst>
                <a:path h="2128224" w="5351769">
                  <a:moveTo>
                    <a:pt x="0" y="0"/>
                  </a:moveTo>
                  <a:lnTo>
                    <a:pt x="5351769" y="0"/>
                  </a:lnTo>
                  <a:lnTo>
                    <a:pt x="5351769" y="2128224"/>
                  </a:lnTo>
                  <a:lnTo>
                    <a:pt x="0" y="2128224"/>
                  </a:lnTo>
                  <a:close/>
                </a:path>
              </a:pathLst>
            </a:custGeom>
            <a:solidFill>
              <a:srgbClr val="48BAC3">
                <a:alpha val="44706"/>
              </a:srgbClr>
            </a:solidFill>
          </p:spPr>
        </p:sp>
        <p:sp>
          <p:nvSpPr>
            <p:cNvPr name="TextBox 9" id="9"/>
            <p:cNvSpPr txBox="true"/>
            <p:nvPr/>
          </p:nvSpPr>
          <p:spPr>
            <a:xfrm>
              <a:off x="0" y="-38100"/>
              <a:ext cx="5351770" cy="216632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9353273" y="2396347"/>
            <a:ext cx="8820150" cy="5827594"/>
          </a:xfrm>
          <a:custGeom>
            <a:avLst/>
            <a:gdLst/>
            <a:ahLst/>
            <a:cxnLst/>
            <a:rect r="r" b="b" t="t" l="l"/>
            <a:pathLst>
              <a:path h="5827594" w="8820150">
                <a:moveTo>
                  <a:pt x="0" y="0"/>
                </a:moveTo>
                <a:lnTo>
                  <a:pt x="8820151" y="0"/>
                </a:lnTo>
                <a:lnTo>
                  <a:pt x="8820151" y="5827594"/>
                </a:lnTo>
                <a:lnTo>
                  <a:pt x="0" y="5827594"/>
                </a:lnTo>
                <a:lnTo>
                  <a:pt x="0" y="0"/>
                </a:lnTo>
                <a:close/>
              </a:path>
            </a:pathLst>
          </a:custGeom>
          <a:blipFill>
            <a:blip r:embed="rId4"/>
            <a:stretch>
              <a:fillRect l="0" t="0" r="0" b="0"/>
            </a:stretch>
          </a:blipFill>
        </p:spPr>
      </p:sp>
      <p:sp>
        <p:nvSpPr>
          <p:cNvPr name="Freeform 11" id="11"/>
          <p:cNvSpPr/>
          <p:nvPr/>
        </p:nvSpPr>
        <p:spPr>
          <a:xfrm flipH="false" flipV="false" rot="0">
            <a:off x="0" y="7927654"/>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alphaModFix amt="34000"/>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94003" y="2396347"/>
            <a:ext cx="9049997" cy="5827594"/>
          </a:xfrm>
          <a:custGeom>
            <a:avLst/>
            <a:gdLst/>
            <a:ahLst/>
            <a:cxnLst/>
            <a:rect r="r" b="b" t="t" l="l"/>
            <a:pathLst>
              <a:path h="5827594" w="9049997">
                <a:moveTo>
                  <a:pt x="0" y="0"/>
                </a:moveTo>
                <a:lnTo>
                  <a:pt x="9049997" y="0"/>
                </a:lnTo>
                <a:lnTo>
                  <a:pt x="9049997" y="5827594"/>
                </a:lnTo>
                <a:lnTo>
                  <a:pt x="0" y="5827594"/>
                </a:lnTo>
                <a:lnTo>
                  <a:pt x="0" y="0"/>
                </a:lnTo>
                <a:close/>
              </a:path>
            </a:pathLst>
          </a:custGeom>
          <a:blipFill>
            <a:blip r:embed="rId7"/>
            <a:stretch>
              <a:fillRect l="0" t="0" r="0" b="0"/>
            </a:stretch>
          </a:blipFill>
        </p:spPr>
      </p:sp>
      <p:grpSp>
        <p:nvGrpSpPr>
          <p:cNvPr name="Group 13" id="13"/>
          <p:cNvGrpSpPr/>
          <p:nvPr/>
        </p:nvGrpSpPr>
        <p:grpSpPr>
          <a:xfrm rot="0">
            <a:off x="3521193" y="1298539"/>
            <a:ext cx="1097809" cy="109780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541"/>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16" id="16"/>
          <p:cNvPicPr>
            <a:picLocks noChangeAspect="true"/>
          </p:cNvPicPr>
          <p:nvPr/>
        </p:nvPicPr>
        <p:blipFill>
          <a:blip r:embed="rId8"/>
          <a:srcRect l="0" t="0" r="0" b="0"/>
          <a:stretch>
            <a:fillRect/>
          </a:stretch>
        </p:blipFill>
        <p:spPr>
          <a:xfrm flipH="false" flipV="false" rot="0">
            <a:off x="3818222" y="1430246"/>
            <a:ext cx="342941" cy="816526"/>
          </a:xfrm>
          <a:prstGeom prst="rect">
            <a:avLst/>
          </a:prstGeom>
        </p:spPr>
      </p:pic>
      <p:grpSp>
        <p:nvGrpSpPr>
          <p:cNvPr name="Group 17" id="17"/>
          <p:cNvGrpSpPr/>
          <p:nvPr/>
        </p:nvGrpSpPr>
        <p:grpSpPr>
          <a:xfrm rot="0">
            <a:off x="12711793" y="1289605"/>
            <a:ext cx="1097809" cy="109780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541"/>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20" id="20"/>
          <p:cNvPicPr>
            <a:picLocks noChangeAspect="true"/>
          </p:cNvPicPr>
          <p:nvPr/>
        </p:nvPicPr>
        <p:blipFill>
          <a:blip r:embed="rId9"/>
          <a:srcRect l="0" t="0" r="0" b="0"/>
          <a:stretch>
            <a:fillRect/>
          </a:stretch>
        </p:blipFill>
        <p:spPr>
          <a:xfrm flipH="false" flipV="false" rot="0">
            <a:off x="13008303" y="1431647"/>
            <a:ext cx="504876" cy="731704"/>
          </a:xfrm>
          <a:prstGeom prst="rect">
            <a:avLst/>
          </a:prstGeom>
        </p:spPr>
      </p:pic>
      <p:pic>
        <p:nvPicPr>
          <p:cNvPr name="Picture 21" id="21"/>
          <p:cNvPicPr>
            <a:picLocks noChangeAspect="true"/>
          </p:cNvPicPr>
          <p:nvPr/>
        </p:nvPicPr>
        <p:blipFill>
          <a:blip r:embed="rId10"/>
          <a:srcRect l="0" t="0" r="0" b="0"/>
          <a:stretch>
            <a:fillRect/>
          </a:stretch>
        </p:blipFill>
        <p:spPr>
          <a:xfrm flipH="false" flipV="false" rot="-5400000">
            <a:off x="8845846" y="1169269"/>
            <a:ext cx="1017800" cy="1137207"/>
          </a:xfrm>
          <a:prstGeom prst="rect">
            <a:avLst/>
          </a:prstGeom>
        </p:spPr>
      </p:pic>
      <p:sp>
        <p:nvSpPr>
          <p:cNvPr name="TextBox 22" id="22"/>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IT21085062  |  Kajanan.T  |  R24-120</a:t>
            </a:r>
          </a:p>
        </p:txBody>
      </p:sp>
      <p:sp>
        <p:nvSpPr>
          <p:cNvPr name="TextBox 23" id="23"/>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24" id="24"/>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40</a:t>
            </a:r>
          </a:p>
        </p:txBody>
      </p:sp>
      <p:sp>
        <p:nvSpPr>
          <p:cNvPr name="TextBox 25" id="25"/>
          <p:cNvSpPr txBox="true"/>
          <p:nvPr/>
        </p:nvSpPr>
        <p:spPr>
          <a:xfrm rot="0">
            <a:off x="6802056" y="541241"/>
            <a:ext cx="4568594" cy="396240"/>
          </a:xfrm>
          <a:prstGeom prst="rect">
            <a:avLst/>
          </a:prstGeom>
        </p:spPr>
        <p:txBody>
          <a:bodyPr anchor="t" rtlCol="false" tIns="0" lIns="0" bIns="0" rIns="0">
            <a:spAutoFit/>
          </a:bodyPr>
          <a:lstStyle/>
          <a:p>
            <a:pPr algn="ctr">
              <a:lnSpc>
                <a:spcPts val="3359"/>
              </a:lnSpc>
            </a:pPr>
            <a:r>
              <a:rPr lang="en-US" sz="2400" b="true">
                <a:solidFill>
                  <a:srgbClr val="0097B2"/>
                </a:solidFill>
                <a:latin typeface="Canva Sans Bold"/>
                <a:ea typeface="Canva Sans Bold"/>
                <a:cs typeface="Canva Sans Bold"/>
                <a:sym typeface="Canva Sans Bold"/>
              </a:rPr>
              <a:t> Create Class &amp; Insert Data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grpSp>
        <p:nvGrpSpPr>
          <p:cNvPr name="Group 6" id="6"/>
          <p:cNvGrpSpPr/>
          <p:nvPr/>
        </p:nvGrpSpPr>
        <p:grpSpPr>
          <a:xfrm rot="0">
            <a:off x="0" y="0"/>
            <a:ext cx="7311410" cy="9258300"/>
            <a:chOff x="0" y="0"/>
            <a:chExt cx="2139599" cy="2709333"/>
          </a:xfrm>
        </p:grpSpPr>
        <p:sp>
          <p:nvSpPr>
            <p:cNvPr name="Freeform 7" id="7"/>
            <p:cNvSpPr/>
            <p:nvPr/>
          </p:nvSpPr>
          <p:spPr>
            <a:xfrm flipH="false" flipV="false" rot="0">
              <a:off x="0" y="0"/>
              <a:ext cx="2139599" cy="2709333"/>
            </a:xfrm>
            <a:custGeom>
              <a:avLst/>
              <a:gdLst/>
              <a:ahLst/>
              <a:cxnLst/>
              <a:rect r="r" b="b" t="t" l="l"/>
              <a:pathLst>
                <a:path h="2709333" w="2139599">
                  <a:moveTo>
                    <a:pt x="0" y="0"/>
                  </a:moveTo>
                  <a:lnTo>
                    <a:pt x="2139599" y="0"/>
                  </a:lnTo>
                  <a:lnTo>
                    <a:pt x="2139599" y="2709333"/>
                  </a:lnTo>
                  <a:lnTo>
                    <a:pt x="0" y="2709333"/>
                  </a:lnTo>
                  <a:close/>
                </a:path>
              </a:pathLst>
            </a:custGeom>
            <a:solidFill>
              <a:srgbClr val="48BAC3"/>
            </a:solidFill>
          </p:spPr>
        </p:sp>
        <p:sp>
          <p:nvSpPr>
            <p:cNvPr name="TextBox 8" id="8"/>
            <p:cNvSpPr txBox="true"/>
            <p:nvPr/>
          </p:nvSpPr>
          <p:spPr>
            <a:xfrm>
              <a:off x="0" y="-38100"/>
              <a:ext cx="2139599" cy="27474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90013" y="925830"/>
            <a:ext cx="17197987" cy="2119861"/>
            <a:chOff x="0" y="0"/>
            <a:chExt cx="5032790" cy="620353"/>
          </a:xfrm>
        </p:grpSpPr>
        <p:sp>
          <p:nvSpPr>
            <p:cNvPr name="Freeform 10" id="10"/>
            <p:cNvSpPr/>
            <p:nvPr/>
          </p:nvSpPr>
          <p:spPr>
            <a:xfrm flipH="false" flipV="false" rot="0">
              <a:off x="0" y="0"/>
              <a:ext cx="5032790" cy="620353"/>
            </a:xfrm>
            <a:custGeom>
              <a:avLst/>
              <a:gdLst/>
              <a:ahLst/>
              <a:cxnLst/>
              <a:rect r="r" b="b" t="t" l="l"/>
              <a:pathLst>
                <a:path h="620353" w="5032790">
                  <a:moveTo>
                    <a:pt x="0" y="0"/>
                  </a:moveTo>
                  <a:lnTo>
                    <a:pt x="5032790" y="0"/>
                  </a:lnTo>
                  <a:lnTo>
                    <a:pt x="5032790" y="620353"/>
                  </a:lnTo>
                  <a:lnTo>
                    <a:pt x="0" y="620353"/>
                  </a:lnTo>
                  <a:close/>
                </a:path>
              </a:pathLst>
            </a:custGeom>
            <a:solidFill>
              <a:srgbClr val="48BAC3"/>
            </a:solidFill>
            <a:ln cap="sq">
              <a:noFill/>
              <a:prstDash val="solid"/>
              <a:miter/>
            </a:ln>
          </p:spPr>
        </p:sp>
        <p:sp>
          <p:nvSpPr>
            <p:cNvPr name="TextBox 11" id="11"/>
            <p:cNvSpPr txBox="true"/>
            <p:nvPr/>
          </p:nvSpPr>
          <p:spPr>
            <a:xfrm>
              <a:off x="0" y="-38100"/>
              <a:ext cx="5032790" cy="658453"/>
            </a:xfrm>
            <a:prstGeom prst="rect">
              <a:avLst/>
            </a:prstGeom>
          </p:spPr>
          <p:txBody>
            <a:bodyPr anchor="ctr" rtlCol="false" tIns="50800" lIns="50800" bIns="50800" rIns="50800"/>
            <a:lstStyle/>
            <a:p>
              <a:pPr algn="ctr">
                <a:lnSpc>
                  <a:spcPts val="2659"/>
                </a:lnSpc>
              </a:pPr>
            </a:p>
          </p:txBody>
        </p:sp>
      </p:grpSp>
      <p:sp>
        <p:nvSpPr>
          <p:cNvPr name="AutoShape 12" id="12"/>
          <p:cNvSpPr/>
          <p:nvPr/>
        </p:nvSpPr>
        <p:spPr>
          <a:xfrm flipV="true">
            <a:off x="8563894" y="8890742"/>
            <a:ext cx="9724106" cy="0"/>
          </a:xfrm>
          <a:prstGeom prst="line">
            <a:avLst/>
          </a:prstGeom>
          <a:ln cap="flat" w="28575">
            <a:solidFill>
              <a:srgbClr val="D9D9D9"/>
            </a:solidFill>
            <a:prstDash val="solid"/>
            <a:headEnd type="none" len="sm" w="sm"/>
            <a:tailEnd type="none" len="sm" w="sm"/>
          </a:ln>
        </p:spPr>
      </p:sp>
      <p:pic>
        <p:nvPicPr>
          <p:cNvPr name="Picture 13" id="13"/>
          <p:cNvPicPr>
            <a:picLocks noChangeAspect="true"/>
          </p:cNvPicPr>
          <p:nvPr/>
        </p:nvPicPr>
        <p:blipFill>
          <a:blip r:embed="rId3">
            <a:alphaModFix amt="64000"/>
          </a:blip>
          <a:srcRect l="0" t="0" r="0" b="0"/>
          <a:stretch>
            <a:fillRect/>
          </a:stretch>
        </p:blipFill>
        <p:spPr>
          <a:xfrm flipH="false" flipV="false" rot="0">
            <a:off x="11083657" y="3718180"/>
            <a:ext cx="1513647" cy="1691226"/>
          </a:xfrm>
          <a:prstGeom prst="rect">
            <a:avLst/>
          </a:prstGeom>
        </p:spPr>
      </p:pic>
      <p:sp>
        <p:nvSpPr>
          <p:cNvPr name="Freeform 14" id="14"/>
          <p:cNvSpPr/>
          <p:nvPr/>
        </p:nvSpPr>
        <p:spPr>
          <a:xfrm flipH="false" flipV="false" rot="0">
            <a:off x="12711152" y="7507235"/>
            <a:ext cx="1311982" cy="1013804"/>
          </a:xfrm>
          <a:custGeom>
            <a:avLst/>
            <a:gdLst/>
            <a:ahLst/>
            <a:cxnLst/>
            <a:rect r="r" b="b" t="t" l="l"/>
            <a:pathLst>
              <a:path h="1013804" w="1311982">
                <a:moveTo>
                  <a:pt x="0" y="0"/>
                </a:moveTo>
                <a:lnTo>
                  <a:pt x="1311982" y="0"/>
                </a:lnTo>
                <a:lnTo>
                  <a:pt x="1311982" y="1013804"/>
                </a:lnTo>
                <a:lnTo>
                  <a:pt x="0" y="10138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6" id="16"/>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4</a:t>
            </a:r>
          </a:p>
        </p:txBody>
      </p:sp>
      <p:sp>
        <p:nvSpPr>
          <p:cNvPr name="TextBox 17" id="17"/>
          <p:cNvSpPr txBox="true"/>
          <p:nvPr/>
        </p:nvSpPr>
        <p:spPr>
          <a:xfrm rot="0">
            <a:off x="8046698" y="1506837"/>
            <a:ext cx="4565703" cy="1347108"/>
          </a:xfrm>
          <a:prstGeom prst="rect">
            <a:avLst/>
          </a:prstGeom>
        </p:spPr>
        <p:txBody>
          <a:bodyPr anchor="t" rtlCol="false" tIns="0" lIns="0" bIns="0" rIns="0">
            <a:spAutoFit/>
          </a:bodyPr>
          <a:lstStyle/>
          <a:p>
            <a:pPr algn="l">
              <a:lnSpc>
                <a:spcPts val="4951"/>
              </a:lnSpc>
            </a:pPr>
            <a:r>
              <a:rPr lang="en-US" sz="5965">
                <a:solidFill>
                  <a:srgbClr val="F7FDFE"/>
                </a:solidFill>
                <a:latin typeface="Bebas Neue"/>
                <a:ea typeface="Bebas Neue"/>
                <a:cs typeface="Bebas Neue"/>
                <a:sym typeface="Bebas Neue"/>
              </a:rPr>
              <a:t>BACKGROUND</a:t>
            </a:r>
          </a:p>
          <a:p>
            <a:pPr algn="l">
              <a:lnSpc>
                <a:spcPts val="4951"/>
              </a:lnSpc>
            </a:pPr>
          </a:p>
        </p:txBody>
      </p:sp>
      <p:sp>
        <p:nvSpPr>
          <p:cNvPr name="TextBox 18" id="18"/>
          <p:cNvSpPr txBox="true"/>
          <p:nvPr/>
        </p:nvSpPr>
        <p:spPr>
          <a:xfrm rot="0">
            <a:off x="8553706" y="3480055"/>
            <a:ext cx="9556284" cy="5454927"/>
          </a:xfrm>
          <a:prstGeom prst="rect">
            <a:avLst/>
          </a:prstGeom>
        </p:spPr>
        <p:txBody>
          <a:bodyPr anchor="t" rtlCol="false" tIns="0" lIns="0" bIns="0" rIns="0">
            <a:spAutoFit/>
          </a:bodyPr>
          <a:lstStyle/>
          <a:p>
            <a:pPr algn="l" marL="674099" indent="-337049" lvl="1">
              <a:lnSpc>
                <a:spcPts val="6244"/>
              </a:lnSpc>
              <a:buFont typeface="Arial"/>
              <a:buChar char="•"/>
            </a:pPr>
            <a:r>
              <a:rPr lang="en-US" sz="3122">
                <a:solidFill>
                  <a:srgbClr val="0097B2"/>
                </a:solidFill>
                <a:latin typeface="Proxima Nova"/>
                <a:ea typeface="Proxima Nova"/>
                <a:cs typeface="Proxima Nova"/>
                <a:sym typeface="Proxima Nova"/>
              </a:rPr>
              <a:t>What is Decoding Diabetes ?</a:t>
            </a:r>
          </a:p>
          <a:p>
            <a:pPr algn="l">
              <a:lnSpc>
                <a:spcPts val="6244"/>
              </a:lnSpc>
            </a:pPr>
          </a:p>
          <a:p>
            <a:pPr algn="l" marL="674099" indent="-337049" lvl="1">
              <a:lnSpc>
                <a:spcPts val="6244"/>
              </a:lnSpc>
              <a:buFont typeface="Arial"/>
              <a:buChar char="•"/>
            </a:pPr>
            <a:r>
              <a:rPr lang="en-US" sz="3122">
                <a:solidFill>
                  <a:srgbClr val="0097B2"/>
                </a:solidFill>
                <a:latin typeface="Proxima Nova"/>
                <a:ea typeface="Proxima Nova"/>
                <a:cs typeface="Proxima Nova"/>
                <a:sym typeface="Proxima Nova"/>
              </a:rPr>
              <a:t>Why are we focusing on this topic ?</a:t>
            </a:r>
          </a:p>
          <a:p>
            <a:pPr algn="l">
              <a:lnSpc>
                <a:spcPts val="6244"/>
              </a:lnSpc>
            </a:pPr>
          </a:p>
          <a:p>
            <a:pPr algn="l" marL="674099" indent="-337049" lvl="1">
              <a:lnSpc>
                <a:spcPts val="6244"/>
              </a:lnSpc>
              <a:buFont typeface="Arial"/>
              <a:buChar char="•"/>
            </a:pPr>
            <a:r>
              <a:rPr lang="en-US" sz="3122">
                <a:solidFill>
                  <a:srgbClr val="0097B2"/>
                </a:solidFill>
                <a:latin typeface="Proxima Nova"/>
                <a:ea typeface="Proxima Nova"/>
                <a:cs typeface="Proxima Nova"/>
                <a:sym typeface="Proxima Nova"/>
              </a:rPr>
              <a:t>What are the main problems we identified ?</a:t>
            </a:r>
          </a:p>
          <a:p>
            <a:pPr algn="l">
              <a:lnSpc>
                <a:spcPts val="6244"/>
              </a:lnSpc>
            </a:pPr>
          </a:p>
          <a:p>
            <a:pPr algn="l">
              <a:lnSpc>
                <a:spcPts val="6244"/>
              </a:lnSpc>
            </a:pPr>
          </a:p>
        </p:txBody>
      </p:sp>
      <p:sp>
        <p:nvSpPr>
          <p:cNvPr name="Freeform 19" id="19"/>
          <p:cNvSpPr/>
          <p:nvPr/>
        </p:nvSpPr>
        <p:spPr>
          <a:xfrm flipH="false" flipV="false" rot="0">
            <a:off x="15551923" y="4473266"/>
            <a:ext cx="1324355" cy="1882158"/>
          </a:xfrm>
          <a:custGeom>
            <a:avLst/>
            <a:gdLst/>
            <a:ahLst/>
            <a:cxnLst/>
            <a:rect r="r" b="b" t="t" l="l"/>
            <a:pathLst>
              <a:path h="1882158" w="1324355">
                <a:moveTo>
                  <a:pt x="0" y="0"/>
                </a:moveTo>
                <a:lnTo>
                  <a:pt x="1324355" y="0"/>
                </a:lnTo>
                <a:lnTo>
                  <a:pt x="1324355" y="1882159"/>
                </a:lnTo>
                <a:lnTo>
                  <a:pt x="0" y="18821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Freeform 6" id="6"/>
          <p:cNvSpPr/>
          <p:nvPr/>
        </p:nvSpPr>
        <p:spPr>
          <a:xfrm flipH="false" flipV="false" rot="0">
            <a:off x="-718" y="0"/>
            <a:ext cx="18174141" cy="9258300"/>
          </a:xfrm>
          <a:custGeom>
            <a:avLst/>
            <a:gdLst/>
            <a:ahLst/>
            <a:cxnLst/>
            <a:rect r="r" b="b" t="t" l="l"/>
            <a:pathLst>
              <a:path h="9258300" w="18174141">
                <a:moveTo>
                  <a:pt x="0" y="0"/>
                </a:moveTo>
                <a:lnTo>
                  <a:pt x="18174142" y="0"/>
                </a:lnTo>
                <a:lnTo>
                  <a:pt x="18174142" y="9258300"/>
                </a:lnTo>
                <a:lnTo>
                  <a:pt x="0" y="9258300"/>
                </a:lnTo>
                <a:lnTo>
                  <a:pt x="0" y="0"/>
                </a:lnTo>
                <a:close/>
              </a:path>
            </a:pathLst>
          </a:custGeom>
          <a:blipFill>
            <a:blip r:embed="rId3">
              <a:alphaModFix amt="14000"/>
            </a:blip>
            <a:stretch>
              <a:fillRect l="0" t="-15454" r="0" b="-15454"/>
            </a:stretch>
          </a:blipFill>
        </p:spPr>
      </p:sp>
      <p:grpSp>
        <p:nvGrpSpPr>
          <p:cNvPr name="Group 7" id="7"/>
          <p:cNvGrpSpPr/>
          <p:nvPr/>
        </p:nvGrpSpPr>
        <p:grpSpPr>
          <a:xfrm rot="0">
            <a:off x="0" y="1985761"/>
            <a:ext cx="18288000" cy="7272539"/>
            <a:chOff x="0" y="0"/>
            <a:chExt cx="5351770" cy="2128224"/>
          </a:xfrm>
        </p:grpSpPr>
        <p:sp>
          <p:nvSpPr>
            <p:cNvPr name="Freeform 8" id="8"/>
            <p:cNvSpPr/>
            <p:nvPr/>
          </p:nvSpPr>
          <p:spPr>
            <a:xfrm flipH="false" flipV="false" rot="0">
              <a:off x="0" y="0"/>
              <a:ext cx="5351769" cy="2128224"/>
            </a:xfrm>
            <a:custGeom>
              <a:avLst/>
              <a:gdLst/>
              <a:ahLst/>
              <a:cxnLst/>
              <a:rect r="r" b="b" t="t" l="l"/>
              <a:pathLst>
                <a:path h="2128224" w="5351769">
                  <a:moveTo>
                    <a:pt x="0" y="0"/>
                  </a:moveTo>
                  <a:lnTo>
                    <a:pt x="5351769" y="0"/>
                  </a:lnTo>
                  <a:lnTo>
                    <a:pt x="5351769" y="2128224"/>
                  </a:lnTo>
                  <a:lnTo>
                    <a:pt x="0" y="2128224"/>
                  </a:lnTo>
                  <a:close/>
                </a:path>
              </a:pathLst>
            </a:custGeom>
            <a:solidFill>
              <a:srgbClr val="48BAC3">
                <a:alpha val="14902"/>
              </a:srgbClr>
            </a:solidFill>
          </p:spPr>
        </p:sp>
        <p:sp>
          <p:nvSpPr>
            <p:cNvPr name="TextBox 9" id="9"/>
            <p:cNvSpPr txBox="true"/>
            <p:nvPr/>
          </p:nvSpPr>
          <p:spPr>
            <a:xfrm>
              <a:off x="0" y="-38100"/>
              <a:ext cx="5351770" cy="216632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9327654" y="1985761"/>
            <a:ext cx="8458188" cy="5835450"/>
          </a:xfrm>
          <a:custGeom>
            <a:avLst/>
            <a:gdLst/>
            <a:ahLst/>
            <a:cxnLst/>
            <a:rect r="r" b="b" t="t" l="l"/>
            <a:pathLst>
              <a:path h="5835450" w="8458188">
                <a:moveTo>
                  <a:pt x="0" y="0"/>
                </a:moveTo>
                <a:lnTo>
                  <a:pt x="8458188" y="0"/>
                </a:lnTo>
                <a:lnTo>
                  <a:pt x="8458188" y="5835450"/>
                </a:lnTo>
                <a:lnTo>
                  <a:pt x="0" y="5835450"/>
                </a:lnTo>
                <a:lnTo>
                  <a:pt x="0" y="0"/>
                </a:lnTo>
                <a:close/>
              </a:path>
            </a:pathLst>
          </a:custGeom>
          <a:blipFill>
            <a:blip r:embed="rId4"/>
            <a:stretch>
              <a:fillRect l="0" t="0" r="-6150" b="0"/>
            </a:stretch>
          </a:blipFill>
        </p:spPr>
      </p:sp>
      <p:sp>
        <p:nvSpPr>
          <p:cNvPr name="Freeform 11" id="11"/>
          <p:cNvSpPr/>
          <p:nvPr/>
        </p:nvSpPr>
        <p:spPr>
          <a:xfrm flipH="false" flipV="false" rot="0">
            <a:off x="329057" y="1985761"/>
            <a:ext cx="8605467" cy="5835450"/>
          </a:xfrm>
          <a:custGeom>
            <a:avLst/>
            <a:gdLst/>
            <a:ahLst/>
            <a:cxnLst/>
            <a:rect r="r" b="b" t="t" l="l"/>
            <a:pathLst>
              <a:path h="5835450" w="8605467">
                <a:moveTo>
                  <a:pt x="0" y="0"/>
                </a:moveTo>
                <a:lnTo>
                  <a:pt x="8605467" y="0"/>
                </a:lnTo>
                <a:lnTo>
                  <a:pt x="8605467" y="5835450"/>
                </a:lnTo>
                <a:lnTo>
                  <a:pt x="0" y="5835450"/>
                </a:lnTo>
                <a:lnTo>
                  <a:pt x="0" y="0"/>
                </a:lnTo>
                <a:close/>
              </a:path>
            </a:pathLst>
          </a:custGeom>
          <a:blipFill>
            <a:blip r:embed="rId5"/>
            <a:stretch>
              <a:fillRect l="0" t="-1025" r="0" b="0"/>
            </a:stretch>
          </a:blipFill>
        </p:spPr>
      </p:sp>
      <p:sp>
        <p:nvSpPr>
          <p:cNvPr name="TextBox 12" id="12"/>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IT21085062  |  Kajanan.T  |  R24-120</a:t>
            </a:r>
          </a:p>
        </p:txBody>
      </p:sp>
      <p:sp>
        <p:nvSpPr>
          <p:cNvPr name="TextBox 13" id="13"/>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14" id="14"/>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41</a:t>
            </a:r>
          </a:p>
        </p:txBody>
      </p:sp>
      <p:sp>
        <p:nvSpPr>
          <p:cNvPr name="TextBox 15" id="15"/>
          <p:cNvSpPr txBox="true"/>
          <p:nvPr/>
        </p:nvSpPr>
        <p:spPr>
          <a:xfrm rot="0">
            <a:off x="2585688" y="981075"/>
            <a:ext cx="4568594" cy="495300"/>
          </a:xfrm>
          <a:prstGeom prst="rect">
            <a:avLst/>
          </a:prstGeom>
        </p:spPr>
        <p:txBody>
          <a:bodyPr anchor="t" rtlCol="false" tIns="0" lIns="0" bIns="0" rIns="0">
            <a:spAutoFit/>
          </a:bodyPr>
          <a:lstStyle/>
          <a:p>
            <a:pPr algn="ctr">
              <a:lnSpc>
                <a:spcPts val="4199"/>
              </a:lnSpc>
            </a:pPr>
            <a:r>
              <a:rPr lang="en-US" sz="2999" b="true">
                <a:solidFill>
                  <a:srgbClr val="0097B2"/>
                </a:solidFill>
                <a:latin typeface="Canva Sans Bold"/>
                <a:ea typeface="Canva Sans Bold"/>
                <a:cs typeface="Canva Sans Bold"/>
                <a:sym typeface="Canva Sans Bold"/>
              </a:rPr>
              <a:t>Draw Bounding Boxes</a:t>
            </a:r>
          </a:p>
        </p:txBody>
      </p:sp>
      <p:sp>
        <p:nvSpPr>
          <p:cNvPr name="TextBox 16" id="16"/>
          <p:cNvSpPr txBox="true"/>
          <p:nvPr/>
        </p:nvSpPr>
        <p:spPr>
          <a:xfrm rot="0">
            <a:off x="11568089" y="981075"/>
            <a:ext cx="4568594" cy="495300"/>
          </a:xfrm>
          <a:prstGeom prst="rect">
            <a:avLst/>
          </a:prstGeom>
        </p:spPr>
        <p:txBody>
          <a:bodyPr anchor="t" rtlCol="false" tIns="0" lIns="0" bIns="0" rIns="0">
            <a:spAutoFit/>
          </a:bodyPr>
          <a:lstStyle/>
          <a:p>
            <a:pPr algn="ctr">
              <a:lnSpc>
                <a:spcPts val="4199"/>
              </a:lnSpc>
            </a:pPr>
            <a:r>
              <a:rPr lang="en-US" sz="2999" b="true">
                <a:solidFill>
                  <a:srgbClr val="0097B2"/>
                </a:solidFill>
                <a:latin typeface="Canva Sans Bold"/>
                <a:ea typeface="Canva Sans Bold"/>
                <a:cs typeface="Canva Sans Bold"/>
                <a:sym typeface="Canva Sans Bold"/>
              </a:rPr>
              <a:t>Annotated Dataset</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2321614" y="1150786"/>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grpSp>
        <p:nvGrpSpPr>
          <p:cNvPr name="Group 6" id="6"/>
          <p:cNvGrpSpPr/>
          <p:nvPr/>
        </p:nvGrpSpPr>
        <p:grpSpPr>
          <a:xfrm rot="0">
            <a:off x="0" y="1708712"/>
            <a:ext cx="18288000" cy="7549588"/>
            <a:chOff x="0" y="0"/>
            <a:chExt cx="5351770" cy="2209299"/>
          </a:xfrm>
        </p:grpSpPr>
        <p:sp>
          <p:nvSpPr>
            <p:cNvPr name="Freeform 7" id="7"/>
            <p:cNvSpPr/>
            <p:nvPr/>
          </p:nvSpPr>
          <p:spPr>
            <a:xfrm flipH="false" flipV="false" rot="0">
              <a:off x="0" y="0"/>
              <a:ext cx="5351769" cy="2209299"/>
            </a:xfrm>
            <a:custGeom>
              <a:avLst/>
              <a:gdLst/>
              <a:ahLst/>
              <a:cxnLst/>
              <a:rect r="r" b="b" t="t" l="l"/>
              <a:pathLst>
                <a:path h="2209299" w="5351769">
                  <a:moveTo>
                    <a:pt x="0" y="0"/>
                  </a:moveTo>
                  <a:lnTo>
                    <a:pt x="5351769" y="0"/>
                  </a:lnTo>
                  <a:lnTo>
                    <a:pt x="5351769" y="2209299"/>
                  </a:lnTo>
                  <a:lnTo>
                    <a:pt x="0" y="2209299"/>
                  </a:lnTo>
                  <a:close/>
                </a:path>
              </a:pathLst>
            </a:custGeom>
            <a:solidFill>
              <a:srgbClr val="48BAC3">
                <a:alpha val="62745"/>
              </a:srgbClr>
            </a:solidFill>
          </p:spPr>
        </p:sp>
        <p:sp>
          <p:nvSpPr>
            <p:cNvPr name="TextBox 8" id="8"/>
            <p:cNvSpPr txBox="true"/>
            <p:nvPr/>
          </p:nvSpPr>
          <p:spPr>
            <a:xfrm>
              <a:off x="0" y="-38100"/>
              <a:ext cx="5351770" cy="224739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0" y="3356207"/>
            <a:ext cx="7189246" cy="3512487"/>
          </a:xfrm>
          <a:custGeom>
            <a:avLst/>
            <a:gdLst/>
            <a:ahLst/>
            <a:cxnLst/>
            <a:rect r="r" b="b" t="t" l="l"/>
            <a:pathLst>
              <a:path h="3512487" w="7189246">
                <a:moveTo>
                  <a:pt x="0" y="0"/>
                </a:moveTo>
                <a:lnTo>
                  <a:pt x="7189246" y="0"/>
                </a:lnTo>
                <a:lnTo>
                  <a:pt x="7189246" y="3512488"/>
                </a:lnTo>
                <a:lnTo>
                  <a:pt x="0" y="3512488"/>
                </a:lnTo>
                <a:lnTo>
                  <a:pt x="0" y="0"/>
                </a:lnTo>
                <a:close/>
              </a:path>
            </a:pathLst>
          </a:custGeom>
          <a:blipFill>
            <a:blip r:embed="rId3"/>
            <a:stretch>
              <a:fillRect l="0" t="0" r="-11929" b="0"/>
            </a:stretch>
          </a:blipFill>
        </p:spPr>
      </p:sp>
      <p:sp>
        <p:nvSpPr>
          <p:cNvPr name="Freeform 10" id="10"/>
          <p:cNvSpPr/>
          <p:nvPr/>
        </p:nvSpPr>
        <p:spPr>
          <a:xfrm flipH="false" flipV="false" rot="0">
            <a:off x="8282555" y="2739060"/>
            <a:ext cx="9956286" cy="4746782"/>
          </a:xfrm>
          <a:custGeom>
            <a:avLst/>
            <a:gdLst/>
            <a:ahLst/>
            <a:cxnLst/>
            <a:rect r="r" b="b" t="t" l="l"/>
            <a:pathLst>
              <a:path h="4746782" w="9956286">
                <a:moveTo>
                  <a:pt x="0" y="0"/>
                </a:moveTo>
                <a:lnTo>
                  <a:pt x="9956286" y="0"/>
                </a:lnTo>
                <a:lnTo>
                  <a:pt x="9956286" y="4746782"/>
                </a:lnTo>
                <a:lnTo>
                  <a:pt x="0" y="4746782"/>
                </a:lnTo>
                <a:lnTo>
                  <a:pt x="0" y="0"/>
                </a:lnTo>
                <a:close/>
              </a:path>
            </a:pathLst>
          </a:custGeom>
          <a:blipFill>
            <a:blip r:embed="rId4"/>
            <a:stretch>
              <a:fillRect l="0" t="0" r="0" b="0"/>
            </a:stretch>
          </a:blipFill>
        </p:spPr>
      </p:sp>
      <p:pic>
        <p:nvPicPr>
          <p:cNvPr name="Picture 11" id="11"/>
          <p:cNvPicPr>
            <a:picLocks noChangeAspect="true"/>
          </p:cNvPicPr>
          <p:nvPr/>
        </p:nvPicPr>
        <p:blipFill>
          <a:blip r:embed="rId5"/>
          <a:srcRect l="0" t="0" r="0" b="0"/>
          <a:stretch>
            <a:fillRect/>
          </a:stretch>
        </p:blipFill>
        <p:spPr>
          <a:xfrm flipH="false" flipV="false" rot="-5400000">
            <a:off x="7419100" y="4759209"/>
            <a:ext cx="633600" cy="706484"/>
          </a:xfrm>
          <a:prstGeom prst="rect">
            <a:avLst/>
          </a:prstGeom>
        </p:spPr>
      </p:pic>
      <p:sp>
        <p:nvSpPr>
          <p:cNvPr name="TextBox 12" id="12"/>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IT21085062  |  Kajanan.T  |  R24-120</a:t>
            </a:r>
          </a:p>
        </p:txBody>
      </p:sp>
      <p:sp>
        <p:nvSpPr>
          <p:cNvPr name="TextBox 13" id="13"/>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14" id="14"/>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42</a:t>
            </a:r>
          </a:p>
        </p:txBody>
      </p:sp>
      <p:sp>
        <p:nvSpPr>
          <p:cNvPr name="TextBox 15" id="15"/>
          <p:cNvSpPr txBox="true"/>
          <p:nvPr/>
        </p:nvSpPr>
        <p:spPr>
          <a:xfrm rot="0">
            <a:off x="5984108" y="673005"/>
            <a:ext cx="6628292" cy="826157"/>
          </a:xfrm>
          <a:prstGeom prst="rect">
            <a:avLst/>
          </a:prstGeom>
        </p:spPr>
        <p:txBody>
          <a:bodyPr anchor="t" rtlCol="false" tIns="0" lIns="0" bIns="0" rIns="0">
            <a:spAutoFit/>
          </a:bodyPr>
          <a:lstStyle/>
          <a:p>
            <a:pPr algn="l">
              <a:lnSpc>
                <a:spcPts val="5882"/>
              </a:lnSpc>
            </a:pPr>
            <a:r>
              <a:rPr lang="en-US" sz="7087">
                <a:solidFill>
                  <a:srgbClr val="0097B2"/>
                </a:solidFill>
                <a:latin typeface="Bebas Neue"/>
                <a:ea typeface="Bebas Neue"/>
                <a:cs typeface="Bebas Neue"/>
                <a:sym typeface="Bebas Neue"/>
              </a:rPr>
              <a:t>IMPLEMENT DATASEET</a:t>
            </a:r>
          </a:p>
        </p:txBody>
      </p:sp>
      <p:sp>
        <p:nvSpPr>
          <p:cNvPr name="TextBox 16" id="16"/>
          <p:cNvSpPr txBox="true"/>
          <p:nvPr/>
        </p:nvSpPr>
        <p:spPr>
          <a:xfrm rot="0">
            <a:off x="11662528" y="1164835"/>
            <a:ext cx="4568594" cy="563880"/>
          </a:xfrm>
          <a:prstGeom prst="rect">
            <a:avLst/>
          </a:prstGeom>
        </p:spPr>
        <p:txBody>
          <a:bodyPr anchor="t" rtlCol="false" tIns="0" lIns="0" bIns="0" rIns="0">
            <a:spAutoFit/>
          </a:bodyPr>
          <a:lstStyle/>
          <a:p>
            <a:pPr algn="ctr">
              <a:lnSpc>
                <a:spcPts val="4620"/>
              </a:lnSpc>
            </a:pPr>
            <a:r>
              <a:rPr lang="en-US" b="true" sz="3300" i="true">
                <a:solidFill>
                  <a:srgbClr val="35CDCE"/>
                </a:solidFill>
                <a:latin typeface="Canva Sans Bold Italics"/>
                <a:ea typeface="Canva Sans Bold Italics"/>
                <a:cs typeface="Canva Sans Bold Italics"/>
                <a:sym typeface="Canva Sans Bold Italics"/>
              </a:rPr>
              <a:t>In </a:t>
            </a:r>
            <a:r>
              <a:rPr lang="en-US" b="true" sz="3300" i="true">
                <a:solidFill>
                  <a:srgbClr val="35CDCE"/>
                </a:solidFill>
                <a:latin typeface="Canva Sans Bold Italics"/>
                <a:ea typeface="Canva Sans Bold Italics"/>
                <a:cs typeface="Canva Sans Bold Italics"/>
                <a:sym typeface="Canva Sans Bold Italics"/>
                <a:hlinkClick r:id="rId6" tooltip="https://colab.google/"/>
              </a:rPr>
              <a:t>Google Colab</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2321614" y="1150786"/>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grpSp>
        <p:nvGrpSpPr>
          <p:cNvPr name="Group 6" id="6"/>
          <p:cNvGrpSpPr/>
          <p:nvPr/>
        </p:nvGrpSpPr>
        <p:grpSpPr>
          <a:xfrm rot="0">
            <a:off x="0" y="1708712"/>
            <a:ext cx="18288000" cy="7549588"/>
            <a:chOff x="0" y="0"/>
            <a:chExt cx="5351770" cy="2209299"/>
          </a:xfrm>
        </p:grpSpPr>
        <p:sp>
          <p:nvSpPr>
            <p:cNvPr name="Freeform 7" id="7"/>
            <p:cNvSpPr/>
            <p:nvPr/>
          </p:nvSpPr>
          <p:spPr>
            <a:xfrm flipH="false" flipV="false" rot="0">
              <a:off x="0" y="0"/>
              <a:ext cx="5351769" cy="2209299"/>
            </a:xfrm>
            <a:custGeom>
              <a:avLst/>
              <a:gdLst/>
              <a:ahLst/>
              <a:cxnLst/>
              <a:rect r="r" b="b" t="t" l="l"/>
              <a:pathLst>
                <a:path h="2209299" w="5351769">
                  <a:moveTo>
                    <a:pt x="0" y="0"/>
                  </a:moveTo>
                  <a:lnTo>
                    <a:pt x="5351769" y="0"/>
                  </a:lnTo>
                  <a:lnTo>
                    <a:pt x="5351769" y="2209299"/>
                  </a:lnTo>
                  <a:lnTo>
                    <a:pt x="0" y="2209299"/>
                  </a:lnTo>
                  <a:close/>
                </a:path>
              </a:pathLst>
            </a:custGeom>
            <a:solidFill>
              <a:srgbClr val="48BAC3">
                <a:alpha val="62745"/>
              </a:srgbClr>
            </a:solidFill>
          </p:spPr>
        </p:sp>
        <p:sp>
          <p:nvSpPr>
            <p:cNvPr name="TextBox 8" id="8"/>
            <p:cNvSpPr txBox="true"/>
            <p:nvPr/>
          </p:nvSpPr>
          <p:spPr>
            <a:xfrm>
              <a:off x="0" y="-38100"/>
              <a:ext cx="5351770" cy="2247399"/>
            </a:xfrm>
            <a:prstGeom prst="rect">
              <a:avLst/>
            </a:prstGeom>
          </p:spPr>
          <p:txBody>
            <a:bodyPr anchor="ctr" rtlCol="false" tIns="50800" lIns="50800" bIns="50800" rIns="50800"/>
            <a:lstStyle/>
            <a:p>
              <a:pPr algn="ctr">
                <a:lnSpc>
                  <a:spcPts val="2659"/>
                </a:lnSpc>
              </a:pPr>
            </a:p>
          </p:txBody>
        </p:sp>
      </p:grpSp>
      <p:pic>
        <p:nvPicPr>
          <p:cNvPr name="Picture 9" id="9"/>
          <p:cNvPicPr>
            <a:picLocks noChangeAspect="true"/>
          </p:cNvPicPr>
          <p:nvPr/>
        </p:nvPicPr>
        <p:blipFill>
          <a:blip r:embed="rId3"/>
          <a:srcRect l="0" t="0" r="0" b="0"/>
          <a:stretch>
            <a:fillRect/>
          </a:stretch>
        </p:blipFill>
        <p:spPr>
          <a:xfrm flipH="false" flipV="false" rot="0">
            <a:off x="8713168" y="4585890"/>
            <a:ext cx="633600" cy="706484"/>
          </a:xfrm>
          <a:prstGeom prst="rect">
            <a:avLst/>
          </a:prstGeom>
        </p:spPr>
      </p:pic>
      <p:sp>
        <p:nvSpPr>
          <p:cNvPr name="Freeform 10" id="10"/>
          <p:cNvSpPr/>
          <p:nvPr/>
        </p:nvSpPr>
        <p:spPr>
          <a:xfrm flipH="false" flipV="false" rot="0">
            <a:off x="2290202" y="2633570"/>
            <a:ext cx="13707596" cy="1585388"/>
          </a:xfrm>
          <a:custGeom>
            <a:avLst/>
            <a:gdLst/>
            <a:ahLst/>
            <a:cxnLst/>
            <a:rect r="r" b="b" t="t" l="l"/>
            <a:pathLst>
              <a:path h="1585388" w="13707596">
                <a:moveTo>
                  <a:pt x="0" y="0"/>
                </a:moveTo>
                <a:lnTo>
                  <a:pt x="13707596" y="0"/>
                </a:lnTo>
                <a:lnTo>
                  <a:pt x="13707596" y="1585388"/>
                </a:lnTo>
                <a:lnTo>
                  <a:pt x="0" y="1585388"/>
                </a:lnTo>
                <a:lnTo>
                  <a:pt x="0" y="0"/>
                </a:lnTo>
                <a:close/>
              </a:path>
            </a:pathLst>
          </a:custGeom>
          <a:blipFill>
            <a:blip r:embed="rId4"/>
            <a:stretch>
              <a:fillRect l="0" t="0" r="0" b="0"/>
            </a:stretch>
          </a:blipFill>
        </p:spPr>
      </p:sp>
      <p:sp>
        <p:nvSpPr>
          <p:cNvPr name="Freeform 11" id="11"/>
          <p:cNvSpPr/>
          <p:nvPr/>
        </p:nvSpPr>
        <p:spPr>
          <a:xfrm flipH="false" flipV="false" rot="0">
            <a:off x="0" y="5560510"/>
            <a:ext cx="18288000" cy="3697790"/>
          </a:xfrm>
          <a:custGeom>
            <a:avLst/>
            <a:gdLst/>
            <a:ahLst/>
            <a:cxnLst/>
            <a:rect r="r" b="b" t="t" l="l"/>
            <a:pathLst>
              <a:path h="3697790" w="18288000">
                <a:moveTo>
                  <a:pt x="0" y="0"/>
                </a:moveTo>
                <a:lnTo>
                  <a:pt x="18288000" y="0"/>
                </a:lnTo>
                <a:lnTo>
                  <a:pt x="18288000" y="3697790"/>
                </a:lnTo>
                <a:lnTo>
                  <a:pt x="0" y="3697790"/>
                </a:lnTo>
                <a:lnTo>
                  <a:pt x="0" y="0"/>
                </a:lnTo>
                <a:close/>
              </a:path>
            </a:pathLst>
          </a:custGeom>
          <a:blipFill>
            <a:blip r:embed="rId5"/>
            <a:stretch>
              <a:fillRect l="-1196" t="0" r="-1196" b="0"/>
            </a:stretch>
          </a:blipFill>
        </p:spPr>
      </p:sp>
      <p:sp>
        <p:nvSpPr>
          <p:cNvPr name="TextBox 12" id="12"/>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IT21085062  |  Kajanan.T  |  R24-120</a:t>
            </a:r>
          </a:p>
        </p:txBody>
      </p:sp>
      <p:sp>
        <p:nvSpPr>
          <p:cNvPr name="TextBox 13" id="13"/>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14" id="14"/>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43</a:t>
            </a:r>
          </a:p>
        </p:txBody>
      </p:sp>
      <p:sp>
        <p:nvSpPr>
          <p:cNvPr name="TextBox 15" id="15"/>
          <p:cNvSpPr txBox="true"/>
          <p:nvPr/>
        </p:nvSpPr>
        <p:spPr>
          <a:xfrm rot="0">
            <a:off x="7138184" y="673005"/>
            <a:ext cx="3783569" cy="826157"/>
          </a:xfrm>
          <a:prstGeom prst="rect">
            <a:avLst/>
          </a:prstGeom>
        </p:spPr>
        <p:txBody>
          <a:bodyPr anchor="t" rtlCol="false" tIns="0" lIns="0" bIns="0" rIns="0">
            <a:spAutoFit/>
          </a:bodyPr>
          <a:lstStyle/>
          <a:p>
            <a:pPr algn="l">
              <a:lnSpc>
                <a:spcPts val="5882"/>
              </a:lnSpc>
            </a:pPr>
            <a:r>
              <a:rPr lang="en-US" sz="7087">
                <a:solidFill>
                  <a:srgbClr val="0097B2"/>
                </a:solidFill>
                <a:latin typeface="Bebas Neue"/>
                <a:ea typeface="Bebas Neue"/>
                <a:cs typeface="Bebas Neue"/>
                <a:sym typeface="Bebas Neue"/>
              </a:rPr>
              <a:t>MODEL TRAIN</a:t>
            </a:r>
          </a:p>
        </p:txBody>
      </p:sp>
      <p:sp>
        <p:nvSpPr>
          <p:cNvPr name="TextBox 16" id="16"/>
          <p:cNvSpPr txBox="true"/>
          <p:nvPr/>
        </p:nvSpPr>
        <p:spPr>
          <a:xfrm rot="0">
            <a:off x="11662528" y="1164835"/>
            <a:ext cx="4568594" cy="563880"/>
          </a:xfrm>
          <a:prstGeom prst="rect">
            <a:avLst/>
          </a:prstGeom>
        </p:spPr>
        <p:txBody>
          <a:bodyPr anchor="t" rtlCol="false" tIns="0" lIns="0" bIns="0" rIns="0">
            <a:spAutoFit/>
          </a:bodyPr>
          <a:lstStyle/>
          <a:p>
            <a:pPr algn="ctr">
              <a:lnSpc>
                <a:spcPts val="4620"/>
              </a:lnSpc>
            </a:pPr>
            <a:r>
              <a:rPr lang="en-US" b="true" sz="3300" i="true">
                <a:solidFill>
                  <a:srgbClr val="35CDCE"/>
                </a:solidFill>
                <a:latin typeface="Canva Sans Bold Italics"/>
                <a:ea typeface="Canva Sans Bold Italics"/>
                <a:cs typeface="Canva Sans Bold Italics"/>
                <a:sym typeface="Canva Sans Bold Italics"/>
              </a:rPr>
              <a:t>In </a:t>
            </a:r>
            <a:r>
              <a:rPr lang="en-US" b="true" sz="3300" i="true">
                <a:solidFill>
                  <a:srgbClr val="35CDCE"/>
                </a:solidFill>
                <a:latin typeface="Canva Sans Bold Italics"/>
                <a:ea typeface="Canva Sans Bold Italics"/>
                <a:cs typeface="Canva Sans Bold Italics"/>
                <a:sym typeface="Canva Sans Bold Italics"/>
                <a:hlinkClick r:id="rId6" tooltip="https://colab.google/"/>
              </a:rPr>
              <a:t>Google Colab</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Freeform 6" id="6"/>
          <p:cNvSpPr/>
          <p:nvPr/>
        </p:nvSpPr>
        <p:spPr>
          <a:xfrm flipH="false" flipV="false" rot="0">
            <a:off x="-718" y="0"/>
            <a:ext cx="18174141" cy="9258300"/>
          </a:xfrm>
          <a:custGeom>
            <a:avLst/>
            <a:gdLst/>
            <a:ahLst/>
            <a:cxnLst/>
            <a:rect r="r" b="b" t="t" l="l"/>
            <a:pathLst>
              <a:path h="9258300" w="18174141">
                <a:moveTo>
                  <a:pt x="0" y="0"/>
                </a:moveTo>
                <a:lnTo>
                  <a:pt x="18174142" y="0"/>
                </a:lnTo>
                <a:lnTo>
                  <a:pt x="18174142" y="9258300"/>
                </a:lnTo>
                <a:lnTo>
                  <a:pt x="0" y="9258300"/>
                </a:lnTo>
                <a:lnTo>
                  <a:pt x="0" y="0"/>
                </a:lnTo>
                <a:close/>
              </a:path>
            </a:pathLst>
          </a:custGeom>
          <a:blipFill>
            <a:blip r:embed="rId3">
              <a:alphaModFix amt="14000"/>
            </a:blip>
            <a:stretch>
              <a:fillRect l="0" t="-15454" r="0" b="-15454"/>
            </a:stretch>
          </a:blipFill>
        </p:spPr>
      </p:sp>
      <p:grpSp>
        <p:nvGrpSpPr>
          <p:cNvPr name="Group 7" id="7"/>
          <p:cNvGrpSpPr/>
          <p:nvPr/>
        </p:nvGrpSpPr>
        <p:grpSpPr>
          <a:xfrm rot="0">
            <a:off x="0" y="1316337"/>
            <a:ext cx="18288000" cy="7941963"/>
            <a:chOff x="0" y="0"/>
            <a:chExt cx="5351770" cy="2324123"/>
          </a:xfrm>
        </p:grpSpPr>
        <p:sp>
          <p:nvSpPr>
            <p:cNvPr name="Freeform 8" id="8"/>
            <p:cNvSpPr/>
            <p:nvPr/>
          </p:nvSpPr>
          <p:spPr>
            <a:xfrm flipH="false" flipV="false" rot="0">
              <a:off x="0" y="0"/>
              <a:ext cx="5351769" cy="2324123"/>
            </a:xfrm>
            <a:custGeom>
              <a:avLst/>
              <a:gdLst/>
              <a:ahLst/>
              <a:cxnLst/>
              <a:rect r="r" b="b" t="t" l="l"/>
              <a:pathLst>
                <a:path h="2324123" w="5351769">
                  <a:moveTo>
                    <a:pt x="0" y="0"/>
                  </a:moveTo>
                  <a:lnTo>
                    <a:pt x="5351769" y="0"/>
                  </a:lnTo>
                  <a:lnTo>
                    <a:pt x="5351769" y="2324123"/>
                  </a:lnTo>
                  <a:lnTo>
                    <a:pt x="0" y="2324123"/>
                  </a:lnTo>
                  <a:close/>
                </a:path>
              </a:pathLst>
            </a:custGeom>
            <a:solidFill>
              <a:srgbClr val="48BAC3">
                <a:alpha val="14902"/>
              </a:srgbClr>
            </a:solidFill>
          </p:spPr>
        </p:sp>
        <p:sp>
          <p:nvSpPr>
            <p:cNvPr name="TextBox 9" id="9"/>
            <p:cNvSpPr txBox="true"/>
            <p:nvPr/>
          </p:nvSpPr>
          <p:spPr>
            <a:xfrm>
              <a:off x="0" y="-38100"/>
              <a:ext cx="5351770" cy="236222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00605" y="1874263"/>
            <a:ext cx="8170356" cy="7094486"/>
          </a:xfrm>
          <a:custGeom>
            <a:avLst/>
            <a:gdLst/>
            <a:ahLst/>
            <a:cxnLst/>
            <a:rect r="r" b="b" t="t" l="l"/>
            <a:pathLst>
              <a:path h="7094486" w="8170356">
                <a:moveTo>
                  <a:pt x="0" y="0"/>
                </a:moveTo>
                <a:lnTo>
                  <a:pt x="8170356" y="0"/>
                </a:lnTo>
                <a:lnTo>
                  <a:pt x="8170356" y="7094486"/>
                </a:lnTo>
                <a:lnTo>
                  <a:pt x="0" y="7094486"/>
                </a:lnTo>
                <a:lnTo>
                  <a:pt x="0" y="0"/>
                </a:lnTo>
                <a:close/>
              </a:path>
            </a:pathLst>
          </a:custGeom>
          <a:blipFill>
            <a:blip r:embed="rId4"/>
            <a:stretch>
              <a:fillRect l="-4902" t="-15161" r="0" b="-4265"/>
            </a:stretch>
          </a:blipFill>
        </p:spPr>
      </p:sp>
      <p:sp>
        <p:nvSpPr>
          <p:cNvPr name="TextBox 11" id="11"/>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IT21085062  |  Kajanan.T  |  R24-120</a:t>
            </a:r>
          </a:p>
        </p:txBody>
      </p:sp>
      <p:sp>
        <p:nvSpPr>
          <p:cNvPr name="TextBox 12" id="12"/>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13" id="13"/>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44</a:t>
            </a:r>
          </a:p>
        </p:txBody>
      </p:sp>
      <p:sp>
        <p:nvSpPr>
          <p:cNvPr name="Freeform 14" id="14"/>
          <p:cNvSpPr/>
          <p:nvPr/>
        </p:nvSpPr>
        <p:spPr>
          <a:xfrm flipH="false" flipV="false" rot="0">
            <a:off x="8050022" y="1913281"/>
            <a:ext cx="10059969" cy="7055467"/>
          </a:xfrm>
          <a:custGeom>
            <a:avLst/>
            <a:gdLst/>
            <a:ahLst/>
            <a:cxnLst/>
            <a:rect r="r" b="b" t="t" l="l"/>
            <a:pathLst>
              <a:path h="7055467" w="10059969">
                <a:moveTo>
                  <a:pt x="0" y="0"/>
                </a:moveTo>
                <a:lnTo>
                  <a:pt x="10059969" y="0"/>
                </a:lnTo>
                <a:lnTo>
                  <a:pt x="10059969" y="7055468"/>
                </a:lnTo>
                <a:lnTo>
                  <a:pt x="0" y="7055468"/>
                </a:lnTo>
                <a:lnTo>
                  <a:pt x="0" y="0"/>
                </a:lnTo>
                <a:close/>
              </a:path>
            </a:pathLst>
          </a:custGeom>
          <a:blipFill>
            <a:blip r:embed="rId5"/>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Freeform 6" id="6"/>
          <p:cNvSpPr/>
          <p:nvPr/>
        </p:nvSpPr>
        <p:spPr>
          <a:xfrm flipH="false" flipV="false" rot="0">
            <a:off x="-718" y="0"/>
            <a:ext cx="18174141" cy="9258300"/>
          </a:xfrm>
          <a:custGeom>
            <a:avLst/>
            <a:gdLst/>
            <a:ahLst/>
            <a:cxnLst/>
            <a:rect r="r" b="b" t="t" l="l"/>
            <a:pathLst>
              <a:path h="9258300" w="18174141">
                <a:moveTo>
                  <a:pt x="0" y="0"/>
                </a:moveTo>
                <a:lnTo>
                  <a:pt x="18174142" y="0"/>
                </a:lnTo>
                <a:lnTo>
                  <a:pt x="18174142" y="9258300"/>
                </a:lnTo>
                <a:lnTo>
                  <a:pt x="0" y="9258300"/>
                </a:lnTo>
                <a:lnTo>
                  <a:pt x="0" y="0"/>
                </a:lnTo>
                <a:close/>
              </a:path>
            </a:pathLst>
          </a:custGeom>
          <a:blipFill>
            <a:blip r:embed="rId3">
              <a:alphaModFix amt="14000"/>
            </a:blip>
            <a:stretch>
              <a:fillRect l="0" t="-15454" r="0" b="-15454"/>
            </a:stretch>
          </a:blipFill>
        </p:spPr>
      </p:sp>
      <p:grpSp>
        <p:nvGrpSpPr>
          <p:cNvPr name="Group 7" id="7"/>
          <p:cNvGrpSpPr/>
          <p:nvPr/>
        </p:nvGrpSpPr>
        <p:grpSpPr>
          <a:xfrm rot="0">
            <a:off x="0" y="1316337"/>
            <a:ext cx="18288000" cy="7941963"/>
            <a:chOff x="0" y="0"/>
            <a:chExt cx="5351770" cy="2324123"/>
          </a:xfrm>
        </p:grpSpPr>
        <p:sp>
          <p:nvSpPr>
            <p:cNvPr name="Freeform 8" id="8"/>
            <p:cNvSpPr/>
            <p:nvPr/>
          </p:nvSpPr>
          <p:spPr>
            <a:xfrm flipH="false" flipV="false" rot="0">
              <a:off x="0" y="0"/>
              <a:ext cx="5351769" cy="2324123"/>
            </a:xfrm>
            <a:custGeom>
              <a:avLst/>
              <a:gdLst/>
              <a:ahLst/>
              <a:cxnLst/>
              <a:rect r="r" b="b" t="t" l="l"/>
              <a:pathLst>
                <a:path h="2324123" w="5351769">
                  <a:moveTo>
                    <a:pt x="0" y="0"/>
                  </a:moveTo>
                  <a:lnTo>
                    <a:pt x="5351769" y="0"/>
                  </a:lnTo>
                  <a:lnTo>
                    <a:pt x="5351769" y="2324123"/>
                  </a:lnTo>
                  <a:lnTo>
                    <a:pt x="0" y="2324123"/>
                  </a:lnTo>
                  <a:close/>
                </a:path>
              </a:pathLst>
            </a:custGeom>
            <a:solidFill>
              <a:srgbClr val="48BAC3">
                <a:alpha val="35686"/>
              </a:srgbClr>
            </a:solidFill>
          </p:spPr>
        </p:sp>
        <p:sp>
          <p:nvSpPr>
            <p:cNvPr name="TextBox 9" id="9"/>
            <p:cNvSpPr txBox="true"/>
            <p:nvPr/>
          </p:nvSpPr>
          <p:spPr>
            <a:xfrm>
              <a:off x="0" y="-38100"/>
              <a:ext cx="5351770" cy="236222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989088">
            <a:off x="4003184" y="187231"/>
            <a:ext cx="3312143" cy="3763799"/>
          </a:xfrm>
          <a:custGeom>
            <a:avLst/>
            <a:gdLst/>
            <a:ahLst/>
            <a:cxnLst/>
            <a:rect r="r" b="b" t="t" l="l"/>
            <a:pathLst>
              <a:path h="3763799" w="3312143">
                <a:moveTo>
                  <a:pt x="0" y="0"/>
                </a:moveTo>
                <a:lnTo>
                  <a:pt x="3312144" y="0"/>
                </a:lnTo>
                <a:lnTo>
                  <a:pt x="3312144" y="3763799"/>
                </a:lnTo>
                <a:lnTo>
                  <a:pt x="0" y="3763799"/>
                </a:lnTo>
                <a:lnTo>
                  <a:pt x="0" y="0"/>
                </a:lnTo>
                <a:close/>
              </a:path>
            </a:pathLst>
          </a:custGeom>
          <a:blipFill>
            <a:blip r:embed="rId4"/>
            <a:stretch>
              <a:fillRect l="0" t="0" r="0" b="0"/>
            </a:stretch>
          </a:blipFill>
        </p:spPr>
      </p:sp>
      <p:sp>
        <p:nvSpPr>
          <p:cNvPr name="Freeform 11" id="11"/>
          <p:cNvSpPr/>
          <p:nvPr/>
        </p:nvSpPr>
        <p:spPr>
          <a:xfrm flipH="false" flipV="false" rot="0">
            <a:off x="3537247" y="83447"/>
            <a:ext cx="2409139" cy="2876583"/>
          </a:xfrm>
          <a:custGeom>
            <a:avLst/>
            <a:gdLst/>
            <a:ahLst/>
            <a:cxnLst/>
            <a:rect r="r" b="b" t="t" l="l"/>
            <a:pathLst>
              <a:path h="2876583" w="2409139">
                <a:moveTo>
                  <a:pt x="0" y="0"/>
                </a:moveTo>
                <a:lnTo>
                  <a:pt x="2409139" y="0"/>
                </a:lnTo>
                <a:lnTo>
                  <a:pt x="2409139" y="2876583"/>
                </a:lnTo>
                <a:lnTo>
                  <a:pt x="0" y="2876583"/>
                </a:lnTo>
                <a:lnTo>
                  <a:pt x="0" y="0"/>
                </a:lnTo>
                <a:close/>
              </a:path>
            </a:pathLst>
          </a:custGeom>
          <a:blipFill>
            <a:blip r:embed="rId5"/>
            <a:stretch>
              <a:fillRect l="0" t="0" r="0" b="0"/>
            </a:stretch>
          </a:blipFill>
        </p:spPr>
      </p:sp>
      <p:sp>
        <p:nvSpPr>
          <p:cNvPr name="Freeform 12" id="12"/>
          <p:cNvSpPr/>
          <p:nvPr/>
        </p:nvSpPr>
        <p:spPr>
          <a:xfrm flipH="false" flipV="false" rot="0">
            <a:off x="0" y="4791943"/>
            <a:ext cx="7841445" cy="4466357"/>
          </a:xfrm>
          <a:custGeom>
            <a:avLst/>
            <a:gdLst/>
            <a:ahLst/>
            <a:cxnLst/>
            <a:rect r="r" b="b" t="t" l="l"/>
            <a:pathLst>
              <a:path h="4466357" w="7841445">
                <a:moveTo>
                  <a:pt x="0" y="0"/>
                </a:moveTo>
                <a:lnTo>
                  <a:pt x="7841445" y="0"/>
                </a:lnTo>
                <a:lnTo>
                  <a:pt x="7841445" y="4466357"/>
                </a:lnTo>
                <a:lnTo>
                  <a:pt x="0" y="4466357"/>
                </a:lnTo>
                <a:lnTo>
                  <a:pt x="0" y="0"/>
                </a:lnTo>
                <a:close/>
              </a:path>
            </a:pathLst>
          </a:custGeom>
          <a:blipFill>
            <a:blip r:embed="rId6"/>
            <a:stretch>
              <a:fillRect l="0" t="0" r="0" b="0"/>
            </a:stretch>
          </a:blipFill>
        </p:spPr>
      </p:sp>
      <p:sp>
        <p:nvSpPr>
          <p:cNvPr name="Freeform 13" id="13"/>
          <p:cNvSpPr/>
          <p:nvPr/>
        </p:nvSpPr>
        <p:spPr>
          <a:xfrm flipH="false" flipV="false" rot="0">
            <a:off x="12012877" y="1395094"/>
            <a:ext cx="6160546" cy="5685920"/>
          </a:xfrm>
          <a:custGeom>
            <a:avLst/>
            <a:gdLst/>
            <a:ahLst/>
            <a:cxnLst/>
            <a:rect r="r" b="b" t="t" l="l"/>
            <a:pathLst>
              <a:path h="5685920" w="6160546">
                <a:moveTo>
                  <a:pt x="0" y="0"/>
                </a:moveTo>
                <a:lnTo>
                  <a:pt x="6160547" y="0"/>
                </a:lnTo>
                <a:lnTo>
                  <a:pt x="6160547" y="5685921"/>
                </a:lnTo>
                <a:lnTo>
                  <a:pt x="0" y="5685921"/>
                </a:lnTo>
                <a:lnTo>
                  <a:pt x="0" y="0"/>
                </a:lnTo>
                <a:close/>
              </a:path>
            </a:pathLst>
          </a:custGeom>
          <a:blipFill>
            <a:blip r:embed="rId7"/>
            <a:stretch>
              <a:fillRect l="0" t="0" r="0" b="0"/>
            </a:stretch>
          </a:blipFill>
        </p:spPr>
      </p:sp>
      <p:sp>
        <p:nvSpPr>
          <p:cNvPr name="Freeform 14" id="14"/>
          <p:cNvSpPr/>
          <p:nvPr/>
        </p:nvSpPr>
        <p:spPr>
          <a:xfrm flipH="false" flipV="false" rot="0">
            <a:off x="5354755" y="3588231"/>
            <a:ext cx="7314312" cy="4166110"/>
          </a:xfrm>
          <a:custGeom>
            <a:avLst/>
            <a:gdLst/>
            <a:ahLst/>
            <a:cxnLst/>
            <a:rect r="r" b="b" t="t" l="l"/>
            <a:pathLst>
              <a:path h="4166110" w="7314312">
                <a:moveTo>
                  <a:pt x="0" y="0"/>
                </a:moveTo>
                <a:lnTo>
                  <a:pt x="7314312" y="0"/>
                </a:lnTo>
                <a:lnTo>
                  <a:pt x="7314312" y="4166111"/>
                </a:lnTo>
                <a:lnTo>
                  <a:pt x="0" y="4166111"/>
                </a:lnTo>
                <a:lnTo>
                  <a:pt x="0" y="0"/>
                </a:lnTo>
                <a:close/>
              </a:path>
            </a:pathLst>
          </a:custGeom>
          <a:blipFill>
            <a:blip r:embed="rId8"/>
            <a:stretch>
              <a:fillRect l="0" t="0" r="0" b="0"/>
            </a:stretch>
          </a:blipFill>
        </p:spPr>
      </p:sp>
      <p:sp>
        <p:nvSpPr>
          <p:cNvPr name="TextBox 15" id="15"/>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IT21085062  |  Kajanan.T  |  R24-120</a:t>
            </a:r>
          </a:p>
        </p:txBody>
      </p:sp>
      <p:sp>
        <p:nvSpPr>
          <p:cNvPr name="TextBox 16" id="16"/>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6 / 4 / 24</a:t>
            </a:r>
          </a:p>
        </p:txBody>
      </p:sp>
      <p:sp>
        <p:nvSpPr>
          <p:cNvPr name="TextBox 17" id="17"/>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45</a:t>
            </a:r>
          </a:p>
        </p:txBody>
      </p:sp>
      <p:sp>
        <p:nvSpPr>
          <p:cNvPr name="TextBox 18" id="18"/>
          <p:cNvSpPr txBox="true"/>
          <p:nvPr/>
        </p:nvSpPr>
        <p:spPr>
          <a:xfrm rot="0">
            <a:off x="4263100" y="-171450"/>
            <a:ext cx="12996200" cy="1566544"/>
          </a:xfrm>
          <a:prstGeom prst="rect">
            <a:avLst/>
          </a:prstGeom>
        </p:spPr>
        <p:txBody>
          <a:bodyPr anchor="t" rtlCol="false" tIns="0" lIns="0" bIns="0" rIns="0">
            <a:spAutoFit/>
          </a:bodyPr>
          <a:lstStyle/>
          <a:p>
            <a:pPr algn="ctr">
              <a:lnSpc>
                <a:spcPts val="12880"/>
              </a:lnSpc>
            </a:pPr>
            <a:r>
              <a:rPr lang="en-US" sz="9200" b="true">
                <a:solidFill>
                  <a:srgbClr val="0097B2"/>
                </a:solidFill>
                <a:latin typeface="Canva Sans Bold"/>
                <a:ea typeface="Canva Sans Bold"/>
                <a:cs typeface="Canva Sans Bold"/>
                <a:sym typeface="Canva Sans Bold"/>
              </a:rPr>
              <a:t>Final Prediction</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Freeform 6" id="6"/>
          <p:cNvSpPr/>
          <p:nvPr/>
        </p:nvSpPr>
        <p:spPr>
          <a:xfrm flipH="false" flipV="false" rot="0">
            <a:off x="-718" y="0"/>
            <a:ext cx="18174141" cy="9258300"/>
          </a:xfrm>
          <a:custGeom>
            <a:avLst/>
            <a:gdLst/>
            <a:ahLst/>
            <a:cxnLst/>
            <a:rect r="r" b="b" t="t" l="l"/>
            <a:pathLst>
              <a:path h="9258300" w="18174141">
                <a:moveTo>
                  <a:pt x="0" y="0"/>
                </a:moveTo>
                <a:lnTo>
                  <a:pt x="18174142" y="0"/>
                </a:lnTo>
                <a:lnTo>
                  <a:pt x="18174142" y="9258300"/>
                </a:lnTo>
                <a:lnTo>
                  <a:pt x="0" y="9258300"/>
                </a:lnTo>
                <a:lnTo>
                  <a:pt x="0" y="0"/>
                </a:lnTo>
                <a:close/>
              </a:path>
            </a:pathLst>
          </a:custGeom>
          <a:blipFill>
            <a:blip r:embed="rId3">
              <a:alphaModFix amt="3000"/>
            </a:blip>
            <a:stretch>
              <a:fillRect l="0" t="-15454" r="0" b="-15454"/>
            </a:stretch>
          </a:blipFill>
        </p:spPr>
      </p:sp>
      <p:grpSp>
        <p:nvGrpSpPr>
          <p:cNvPr name="Group 7" id="7"/>
          <p:cNvGrpSpPr/>
          <p:nvPr/>
        </p:nvGrpSpPr>
        <p:grpSpPr>
          <a:xfrm rot="0">
            <a:off x="0" y="1603369"/>
            <a:ext cx="18288000" cy="7690523"/>
            <a:chOff x="0" y="0"/>
            <a:chExt cx="5351770" cy="2250542"/>
          </a:xfrm>
        </p:grpSpPr>
        <p:sp>
          <p:nvSpPr>
            <p:cNvPr name="Freeform 8" id="8"/>
            <p:cNvSpPr/>
            <p:nvPr/>
          </p:nvSpPr>
          <p:spPr>
            <a:xfrm flipH="false" flipV="false" rot="0">
              <a:off x="0" y="0"/>
              <a:ext cx="5351769" cy="2250542"/>
            </a:xfrm>
            <a:custGeom>
              <a:avLst/>
              <a:gdLst/>
              <a:ahLst/>
              <a:cxnLst/>
              <a:rect r="r" b="b" t="t" l="l"/>
              <a:pathLst>
                <a:path h="2250542" w="5351769">
                  <a:moveTo>
                    <a:pt x="0" y="0"/>
                  </a:moveTo>
                  <a:lnTo>
                    <a:pt x="5351769" y="0"/>
                  </a:lnTo>
                  <a:lnTo>
                    <a:pt x="5351769" y="2250542"/>
                  </a:lnTo>
                  <a:lnTo>
                    <a:pt x="0" y="2250542"/>
                  </a:lnTo>
                  <a:close/>
                </a:path>
              </a:pathLst>
            </a:custGeom>
            <a:solidFill>
              <a:srgbClr val="48BAC3">
                <a:alpha val="19608"/>
              </a:srgbClr>
            </a:solidFill>
          </p:spPr>
        </p:sp>
        <p:sp>
          <p:nvSpPr>
            <p:cNvPr name="TextBox 9" id="9"/>
            <p:cNvSpPr txBox="true"/>
            <p:nvPr/>
          </p:nvSpPr>
          <p:spPr>
            <a:xfrm>
              <a:off x="0" y="-38100"/>
              <a:ext cx="5351770" cy="2288642"/>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IT21085062  |  Kajanan.T  |  R24-120</a:t>
            </a:r>
          </a:p>
        </p:txBody>
      </p:sp>
      <p:sp>
        <p:nvSpPr>
          <p:cNvPr name="TextBox 11" id="11"/>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2" id="12"/>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46</a:t>
            </a:r>
          </a:p>
        </p:txBody>
      </p:sp>
      <p:sp>
        <p:nvSpPr>
          <p:cNvPr name="TextBox 13" id="13"/>
          <p:cNvSpPr txBox="true"/>
          <p:nvPr/>
        </p:nvSpPr>
        <p:spPr>
          <a:xfrm rot="0">
            <a:off x="5354755" y="287637"/>
            <a:ext cx="8046887" cy="1028700"/>
          </a:xfrm>
          <a:prstGeom prst="rect">
            <a:avLst/>
          </a:prstGeom>
        </p:spPr>
        <p:txBody>
          <a:bodyPr anchor="t" rtlCol="false" tIns="0" lIns="0" bIns="0" rIns="0">
            <a:spAutoFit/>
          </a:bodyPr>
          <a:lstStyle/>
          <a:p>
            <a:pPr algn="ctr">
              <a:lnSpc>
                <a:spcPts val="8400"/>
              </a:lnSpc>
            </a:pPr>
            <a:r>
              <a:rPr lang="en-US" sz="6000" b="true">
                <a:solidFill>
                  <a:srgbClr val="0097B2"/>
                </a:solidFill>
                <a:latin typeface="Canva Sans Bold"/>
                <a:ea typeface="Canva Sans Bold"/>
                <a:cs typeface="Canva Sans Bold"/>
                <a:sym typeface="Canva Sans Bold"/>
              </a:rPr>
              <a:t>FUTURE PLANS</a:t>
            </a:r>
          </a:p>
        </p:txBody>
      </p:sp>
      <p:sp>
        <p:nvSpPr>
          <p:cNvPr name="TextBox 14" id="14"/>
          <p:cNvSpPr txBox="true"/>
          <p:nvPr/>
        </p:nvSpPr>
        <p:spPr>
          <a:xfrm rot="0">
            <a:off x="1244676" y="3173196"/>
            <a:ext cx="8133523" cy="4688796"/>
          </a:xfrm>
          <a:prstGeom prst="rect">
            <a:avLst/>
          </a:prstGeom>
        </p:spPr>
        <p:txBody>
          <a:bodyPr anchor="t" rtlCol="false" tIns="0" lIns="0" bIns="0" rIns="0">
            <a:spAutoFit/>
          </a:bodyPr>
          <a:lstStyle/>
          <a:p>
            <a:pPr algn="l" marL="638292" indent="-319146" lvl="1">
              <a:lnSpc>
                <a:spcPts val="4138"/>
              </a:lnSpc>
              <a:buFont typeface="Arial"/>
              <a:buChar char="•"/>
            </a:pPr>
            <a:r>
              <a:rPr lang="en-US" b="true" sz="2956">
                <a:solidFill>
                  <a:srgbClr val="0097B2"/>
                </a:solidFill>
                <a:latin typeface="Canva Sans Bold"/>
                <a:ea typeface="Canva Sans Bold"/>
                <a:cs typeface="Canva Sans Bold"/>
                <a:sym typeface="Canva Sans Bold"/>
              </a:rPr>
              <a:t>Finalized Model Deployment and Testing</a:t>
            </a:r>
          </a:p>
          <a:p>
            <a:pPr algn="l">
              <a:lnSpc>
                <a:spcPts val="4138"/>
              </a:lnSpc>
            </a:pPr>
          </a:p>
          <a:p>
            <a:pPr algn="l" marL="638292" indent="-319146" lvl="1">
              <a:lnSpc>
                <a:spcPts val="4138"/>
              </a:lnSpc>
              <a:buFont typeface="Arial"/>
              <a:buChar char="•"/>
            </a:pPr>
            <a:r>
              <a:rPr lang="en-US" b="true" sz="2956">
                <a:solidFill>
                  <a:srgbClr val="0097B2"/>
                </a:solidFill>
                <a:latin typeface="Canva Sans Bold"/>
                <a:ea typeface="Canva Sans Bold"/>
                <a:cs typeface="Canva Sans Bold"/>
                <a:sym typeface="Canva Sans Bold"/>
              </a:rPr>
              <a:t>Increase the UI/UX of the Web application</a:t>
            </a:r>
          </a:p>
          <a:p>
            <a:pPr algn="l">
              <a:lnSpc>
                <a:spcPts val="4138"/>
              </a:lnSpc>
            </a:pPr>
          </a:p>
          <a:p>
            <a:pPr algn="l">
              <a:lnSpc>
                <a:spcPts val="4138"/>
              </a:lnSpc>
            </a:pPr>
          </a:p>
          <a:p>
            <a:pPr algn="l">
              <a:lnSpc>
                <a:spcPts val="4138"/>
              </a:lnSpc>
            </a:pPr>
          </a:p>
          <a:p>
            <a:pPr algn="l">
              <a:lnSpc>
                <a:spcPts val="4138"/>
              </a:lnSpc>
            </a:pPr>
          </a:p>
          <a:p>
            <a:pPr algn="l">
              <a:lnSpc>
                <a:spcPts val="4138"/>
              </a:lnSpc>
            </a:pPr>
          </a:p>
        </p:txBody>
      </p:sp>
      <p:sp>
        <p:nvSpPr>
          <p:cNvPr name="Freeform 15" id="15"/>
          <p:cNvSpPr/>
          <p:nvPr/>
        </p:nvSpPr>
        <p:spPr>
          <a:xfrm flipH="false" flipV="false" rot="0">
            <a:off x="10172596" y="2280616"/>
            <a:ext cx="7086704" cy="6223415"/>
          </a:xfrm>
          <a:custGeom>
            <a:avLst/>
            <a:gdLst/>
            <a:ahLst/>
            <a:cxnLst/>
            <a:rect r="r" b="b" t="t" l="l"/>
            <a:pathLst>
              <a:path h="6223415" w="7086704">
                <a:moveTo>
                  <a:pt x="0" y="0"/>
                </a:moveTo>
                <a:lnTo>
                  <a:pt x="7086704" y="0"/>
                </a:lnTo>
                <a:lnTo>
                  <a:pt x="7086704" y="6223415"/>
                </a:lnTo>
                <a:lnTo>
                  <a:pt x="0" y="62234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TextBox 3" id="3"/>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IT21083228  |  Methiny.S  |  R24-120</a:t>
            </a:r>
          </a:p>
        </p:txBody>
      </p:sp>
      <p:sp>
        <p:nvSpPr>
          <p:cNvPr name="TextBox 4" id="4"/>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grpSp>
        <p:nvGrpSpPr>
          <p:cNvPr name="Group 5" id="5"/>
          <p:cNvGrpSpPr/>
          <p:nvPr/>
        </p:nvGrpSpPr>
        <p:grpSpPr>
          <a:xfrm rot="0">
            <a:off x="0" y="4041425"/>
            <a:ext cx="18288000" cy="5216875"/>
            <a:chOff x="0" y="0"/>
            <a:chExt cx="4816593" cy="1373992"/>
          </a:xfrm>
        </p:grpSpPr>
        <p:sp>
          <p:nvSpPr>
            <p:cNvPr name="Freeform 6" id="6"/>
            <p:cNvSpPr/>
            <p:nvPr/>
          </p:nvSpPr>
          <p:spPr>
            <a:xfrm flipH="false" flipV="false" rot="0">
              <a:off x="0" y="0"/>
              <a:ext cx="4816592" cy="1373992"/>
            </a:xfrm>
            <a:custGeom>
              <a:avLst/>
              <a:gdLst/>
              <a:ahLst/>
              <a:cxnLst/>
              <a:rect r="r" b="b" t="t" l="l"/>
              <a:pathLst>
                <a:path h="1373992" w="4816592">
                  <a:moveTo>
                    <a:pt x="0" y="0"/>
                  </a:moveTo>
                  <a:lnTo>
                    <a:pt x="4816592" y="0"/>
                  </a:lnTo>
                  <a:lnTo>
                    <a:pt x="4816592" y="1373992"/>
                  </a:lnTo>
                  <a:lnTo>
                    <a:pt x="0" y="1373992"/>
                  </a:lnTo>
                  <a:close/>
                </a:path>
              </a:pathLst>
            </a:custGeom>
            <a:solidFill>
              <a:srgbClr val="48BAC3"/>
            </a:solidFill>
          </p:spPr>
        </p:sp>
        <p:sp>
          <p:nvSpPr>
            <p:cNvPr name="TextBox 7" id="7"/>
            <p:cNvSpPr txBox="true"/>
            <p:nvPr/>
          </p:nvSpPr>
          <p:spPr>
            <a:xfrm>
              <a:off x="0" y="-38100"/>
              <a:ext cx="4816593" cy="141209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0"/>
            <a:ext cx="18288000" cy="4041425"/>
            <a:chOff x="0" y="0"/>
            <a:chExt cx="4816593" cy="1064408"/>
          </a:xfrm>
        </p:grpSpPr>
        <p:sp>
          <p:nvSpPr>
            <p:cNvPr name="Freeform 9" id="9"/>
            <p:cNvSpPr/>
            <p:nvPr/>
          </p:nvSpPr>
          <p:spPr>
            <a:xfrm flipH="false" flipV="false" rot="0">
              <a:off x="0" y="0"/>
              <a:ext cx="4816592" cy="1064408"/>
            </a:xfrm>
            <a:custGeom>
              <a:avLst/>
              <a:gdLst/>
              <a:ahLst/>
              <a:cxnLst/>
              <a:rect r="r" b="b" t="t" l="l"/>
              <a:pathLst>
                <a:path h="1064408" w="4816592">
                  <a:moveTo>
                    <a:pt x="0" y="0"/>
                  </a:moveTo>
                  <a:lnTo>
                    <a:pt x="4816592" y="0"/>
                  </a:lnTo>
                  <a:lnTo>
                    <a:pt x="4816592" y="1064408"/>
                  </a:lnTo>
                  <a:lnTo>
                    <a:pt x="0" y="1064408"/>
                  </a:lnTo>
                  <a:close/>
                </a:path>
              </a:pathLst>
            </a:custGeom>
            <a:solidFill>
              <a:srgbClr val="2D3541"/>
            </a:solidFill>
          </p:spPr>
        </p:sp>
        <p:sp>
          <p:nvSpPr>
            <p:cNvPr name="TextBox 10" id="10"/>
            <p:cNvSpPr txBox="true"/>
            <p:nvPr/>
          </p:nvSpPr>
          <p:spPr>
            <a:xfrm>
              <a:off x="0" y="-38100"/>
              <a:ext cx="4816593" cy="1102508"/>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1961843" y="838200"/>
            <a:ext cx="5498572" cy="6683079"/>
            <a:chOff x="0" y="0"/>
            <a:chExt cx="7336282" cy="8916670"/>
          </a:xfrm>
        </p:grpSpPr>
        <p:sp>
          <p:nvSpPr>
            <p:cNvPr name="Freeform 12" id="12"/>
            <p:cNvSpPr/>
            <p:nvPr/>
          </p:nvSpPr>
          <p:spPr>
            <a:xfrm flipH="false" flipV="false" rot="0">
              <a:off x="6350" y="6350"/>
              <a:ext cx="7323582" cy="8903970"/>
            </a:xfrm>
            <a:custGeom>
              <a:avLst/>
              <a:gdLst/>
              <a:ahLst/>
              <a:cxnLst/>
              <a:rect r="r" b="b" t="t" l="l"/>
              <a:pathLst>
                <a:path h="8903970" w="7323582">
                  <a:moveTo>
                    <a:pt x="7323582" y="8903970"/>
                  </a:moveTo>
                  <a:lnTo>
                    <a:pt x="0" y="8903970"/>
                  </a:lnTo>
                  <a:lnTo>
                    <a:pt x="0" y="3613404"/>
                  </a:lnTo>
                  <a:cubicBezTo>
                    <a:pt x="19177" y="2098929"/>
                    <a:pt x="1000760" y="729742"/>
                    <a:pt x="2442464" y="205867"/>
                  </a:cubicBezTo>
                  <a:lnTo>
                    <a:pt x="2452751" y="202184"/>
                  </a:lnTo>
                  <a:lnTo>
                    <a:pt x="2460752" y="200152"/>
                  </a:lnTo>
                  <a:cubicBezTo>
                    <a:pt x="2460625" y="200152"/>
                    <a:pt x="2461895" y="199771"/>
                    <a:pt x="2463546" y="199136"/>
                  </a:cubicBezTo>
                  <a:lnTo>
                    <a:pt x="2472436" y="195834"/>
                  </a:lnTo>
                  <a:cubicBezTo>
                    <a:pt x="2855341" y="65913"/>
                    <a:pt x="3254883" y="0"/>
                    <a:pt x="3659759" y="0"/>
                  </a:cubicBezTo>
                  <a:lnTo>
                    <a:pt x="3663696" y="0"/>
                  </a:lnTo>
                  <a:cubicBezTo>
                    <a:pt x="4068699" y="0"/>
                    <a:pt x="4468114" y="65913"/>
                    <a:pt x="4851146" y="195834"/>
                  </a:cubicBezTo>
                  <a:lnTo>
                    <a:pt x="4860036" y="199136"/>
                  </a:lnTo>
                  <a:cubicBezTo>
                    <a:pt x="4861560" y="199771"/>
                    <a:pt x="4862957" y="200152"/>
                    <a:pt x="4863465" y="200279"/>
                  </a:cubicBezTo>
                  <a:lnTo>
                    <a:pt x="4870323" y="201930"/>
                  </a:lnTo>
                  <a:lnTo>
                    <a:pt x="4880610" y="205613"/>
                  </a:lnTo>
                  <a:cubicBezTo>
                    <a:pt x="6322568" y="729488"/>
                    <a:pt x="7304405" y="2098802"/>
                    <a:pt x="7323455" y="3613150"/>
                  </a:cubicBezTo>
                  <a:lnTo>
                    <a:pt x="7323582" y="8903970"/>
                  </a:lnTo>
                  <a:close/>
                  <a:moveTo>
                    <a:pt x="19050" y="8884920"/>
                  </a:moveTo>
                  <a:lnTo>
                    <a:pt x="7304659" y="8884920"/>
                  </a:lnTo>
                  <a:lnTo>
                    <a:pt x="7304659" y="3613404"/>
                  </a:lnTo>
                  <a:cubicBezTo>
                    <a:pt x="7285609" y="2107184"/>
                    <a:pt x="6308979" y="744855"/>
                    <a:pt x="4874260" y="223647"/>
                  </a:cubicBezTo>
                  <a:lnTo>
                    <a:pt x="4864989" y="220218"/>
                  </a:lnTo>
                  <a:lnTo>
                    <a:pt x="4858893" y="218821"/>
                  </a:lnTo>
                  <a:cubicBezTo>
                    <a:pt x="4858003" y="218567"/>
                    <a:pt x="4855464" y="217805"/>
                    <a:pt x="4852924" y="216789"/>
                  </a:cubicBezTo>
                  <a:lnTo>
                    <a:pt x="4845177" y="213868"/>
                  </a:lnTo>
                  <a:cubicBezTo>
                    <a:pt x="4464177" y="84582"/>
                    <a:pt x="4066667" y="19050"/>
                    <a:pt x="3663823" y="19050"/>
                  </a:cubicBezTo>
                  <a:lnTo>
                    <a:pt x="3659886" y="19050"/>
                  </a:lnTo>
                  <a:cubicBezTo>
                    <a:pt x="3257042" y="19050"/>
                    <a:pt x="2859532" y="84582"/>
                    <a:pt x="2478532" y="213868"/>
                  </a:cubicBezTo>
                  <a:lnTo>
                    <a:pt x="2470785" y="216789"/>
                  </a:lnTo>
                  <a:cubicBezTo>
                    <a:pt x="2468626" y="217678"/>
                    <a:pt x="2466467" y="218313"/>
                    <a:pt x="2465959" y="218567"/>
                  </a:cubicBezTo>
                  <a:lnTo>
                    <a:pt x="2458212" y="220472"/>
                  </a:lnTo>
                  <a:lnTo>
                    <a:pt x="2448941" y="223901"/>
                  </a:lnTo>
                  <a:cubicBezTo>
                    <a:pt x="1014603" y="744855"/>
                    <a:pt x="38100" y="2107057"/>
                    <a:pt x="19050" y="3613531"/>
                  </a:cubicBezTo>
                  <a:lnTo>
                    <a:pt x="19050" y="8884920"/>
                  </a:lnTo>
                  <a:close/>
                </a:path>
              </a:pathLst>
            </a:custGeom>
            <a:solidFill>
              <a:srgbClr val="48BAC3"/>
            </a:solidFill>
          </p:spPr>
        </p:sp>
        <p:sp>
          <p:nvSpPr>
            <p:cNvPr name="Freeform 13" id="13"/>
            <p:cNvSpPr/>
            <p:nvPr/>
          </p:nvSpPr>
          <p:spPr>
            <a:xfrm flipH="false" flipV="false" rot="0">
              <a:off x="155575" y="155575"/>
              <a:ext cx="7025387" cy="8605520"/>
            </a:xfrm>
            <a:custGeom>
              <a:avLst/>
              <a:gdLst/>
              <a:ahLst/>
              <a:cxnLst/>
              <a:rect r="r" b="b" t="t" l="l"/>
              <a:pathLst>
                <a:path h="8605520" w="7025387">
                  <a:moveTo>
                    <a:pt x="0" y="8605520"/>
                  </a:moveTo>
                  <a:lnTo>
                    <a:pt x="0" y="3465957"/>
                  </a:lnTo>
                  <a:cubicBezTo>
                    <a:pt x="18415" y="2013458"/>
                    <a:pt x="960374" y="699643"/>
                    <a:pt x="2344166" y="196977"/>
                  </a:cubicBezTo>
                  <a:lnTo>
                    <a:pt x="2347087" y="195961"/>
                  </a:lnTo>
                  <a:cubicBezTo>
                    <a:pt x="2351532" y="194818"/>
                    <a:pt x="2360676" y="192278"/>
                    <a:pt x="2371090" y="187960"/>
                  </a:cubicBezTo>
                  <a:cubicBezTo>
                    <a:pt x="2738247" y="63373"/>
                    <a:pt x="3121914" y="0"/>
                    <a:pt x="3510661" y="0"/>
                  </a:cubicBezTo>
                  <a:cubicBezTo>
                    <a:pt x="3511296" y="0"/>
                    <a:pt x="3511931" y="0"/>
                    <a:pt x="3512693" y="0"/>
                  </a:cubicBezTo>
                  <a:cubicBezTo>
                    <a:pt x="3513328" y="0"/>
                    <a:pt x="3513963" y="0"/>
                    <a:pt x="3514725" y="0"/>
                  </a:cubicBezTo>
                  <a:cubicBezTo>
                    <a:pt x="3903345" y="0"/>
                    <a:pt x="4287139" y="63373"/>
                    <a:pt x="4654296" y="187960"/>
                  </a:cubicBezTo>
                  <a:cubicBezTo>
                    <a:pt x="4664710" y="192278"/>
                    <a:pt x="4673854" y="194818"/>
                    <a:pt x="4678299" y="195961"/>
                  </a:cubicBezTo>
                  <a:lnTo>
                    <a:pt x="4681220" y="196977"/>
                  </a:lnTo>
                  <a:cubicBezTo>
                    <a:pt x="6065012" y="699643"/>
                    <a:pt x="7007099" y="2013458"/>
                    <a:pt x="7025387" y="3465957"/>
                  </a:cubicBezTo>
                  <a:lnTo>
                    <a:pt x="7025387" y="8605520"/>
                  </a:lnTo>
                  <a:lnTo>
                    <a:pt x="0" y="8605520"/>
                  </a:lnTo>
                  <a:close/>
                </a:path>
              </a:pathLst>
            </a:custGeom>
            <a:blipFill>
              <a:blip r:embed="rId3"/>
              <a:stretch>
                <a:fillRect l="0" t="-9809" r="0" b="-9809"/>
              </a:stretch>
            </a:blipFill>
          </p:spPr>
        </p:sp>
      </p:grpSp>
      <p:grpSp>
        <p:nvGrpSpPr>
          <p:cNvPr name="Group 14" id="14"/>
          <p:cNvGrpSpPr/>
          <p:nvPr/>
        </p:nvGrpSpPr>
        <p:grpSpPr>
          <a:xfrm rot="0">
            <a:off x="2765913" y="6860427"/>
            <a:ext cx="3890433" cy="990600"/>
            <a:chOff x="0" y="0"/>
            <a:chExt cx="1024641" cy="260899"/>
          </a:xfrm>
        </p:grpSpPr>
        <p:sp>
          <p:nvSpPr>
            <p:cNvPr name="Freeform 15" id="15"/>
            <p:cNvSpPr/>
            <p:nvPr/>
          </p:nvSpPr>
          <p:spPr>
            <a:xfrm flipH="false" flipV="false" rot="0">
              <a:off x="0" y="0"/>
              <a:ext cx="1024641" cy="260899"/>
            </a:xfrm>
            <a:custGeom>
              <a:avLst/>
              <a:gdLst/>
              <a:ahLst/>
              <a:cxnLst/>
              <a:rect r="r" b="b" t="t" l="l"/>
              <a:pathLst>
                <a:path h="260899" w="1024641">
                  <a:moveTo>
                    <a:pt x="101489" y="0"/>
                  </a:moveTo>
                  <a:lnTo>
                    <a:pt x="923151" y="0"/>
                  </a:lnTo>
                  <a:cubicBezTo>
                    <a:pt x="979202" y="0"/>
                    <a:pt x="1024641" y="45438"/>
                    <a:pt x="1024641" y="101489"/>
                  </a:cubicBezTo>
                  <a:lnTo>
                    <a:pt x="1024641" y="159409"/>
                  </a:lnTo>
                  <a:cubicBezTo>
                    <a:pt x="1024641" y="215460"/>
                    <a:pt x="979202" y="260899"/>
                    <a:pt x="923151" y="260899"/>
                  </a:cubicBezTo>
                  <a:lnTo>
                    <a:pt x="101489" y="260899"/>
                  </a:lnTo>
                  <a:cubicBezTo>
                    <a:pt x="45438" y="260899"/>
                    <a:pt x="0" y="215460"/>
                    <a:pt x="0" y="159409"/>
                  </a:cubicBezTo>
                  <a:lnTo>
                    <a:pt x="0" y="101489"/>
                  </a:lnTo>
                  <a:cubicBezTo>
                    <a:pt x="0" y="45438"/>
                    <a:pt x="45438" y="0"/>
                    <a:pt x="101489" y="0"/>
                  </a:cubicBezTo>
                  <a:close/>
                </a:path>
              </a:pathLst>
            </a:custGeom>
            <a:solidFill>
              <a:srgbClr val="F7FDFE"/>
            </a:solidFill>
          </p:spPr>
        </p:sp>
        <p:sp>
          <p:nvSpPr>
            <p:cNvPr name="TextBox 16" id="16"/>
            <p:cNvSpPr txBox="true"/>
            <p:nvPr/>
          </p:nvSpPr>
          <p:spPr>
            <a:xfrm>
              <a:off x="0" y="-38100"/>
              <a:ext cx="1024641" cy="298999"/>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8230574" y="2634520"/>
            <a:ext cx="3919860" cy="648715"/>
          </a:xfrm>
          <a:prstGeom prst="rect">
            <a:avLst/>
          </a:prstGeom>
        </p:spPr>
        <p:txBody>
          <a:bodyPr anchor="t" rtlCol="false" tIns="0" lIns="0" bIns="0" rIns="0">
            <a:spAutoFit/>
          </a:bodyPr>
          <a:lstStyle/>
          <a:p>
            <a:pPr algn="l">
              <a:lnSpc>
                <a:spcPts val="4731"/>
              </a:lnSpc>
            </a:pPr>
            <a:r>
              <a:rPr lang="en-US" sz="5199" spc="-285">
                <a:solidFill>
                  <a:srgbClr val="FFFFFF"/>
                </a:solidFill>
                <a:latin typeface="Proxima Nova"/>
                <a:ea typeface="Proxima Nova"/>
                <a:cs typeface="Proxima Nova"/>
                <a:sym typeface="Proxima Nova"/>
              </a:rPr>
              <a:t>Methiny S</a:t>
            </a:r>
          </a:p>
        </p:txBody>
      </p:sp>
      <p:sp>
        <p:nvSpPr>
          <p:cNvPr name="TextBox 18" id="18"/>
          <p:cNvSpPr txBox="true"/>
          <p:nvPr/>
        </p:nvSpPr>
        <p:spPr>
          <a:xfrm rot="0">
            <a:off x="3058116" y="7214757"/>
            <a:ext cx="3306027" cy="394080"/>
          </a:xfrm>
          <a:prstGeom prst="rect">
            <a:avLst/>
          </a:prstGeom>
        </p:spPr>
        <p:txBody>
          <a:bodyPr anchor="t" rtlCol="false" tIns="0" lIns="0" bIns="0" rIns="0">
            <a:spAutoFit/>
          </a:bodyPr>
          <a:lstStyle/>
          <a:p>
            <a:pPr algn="ctr">
              <a:lnSpc>
                <a:spcPts val="2911"/>
              </a:lnSpc>
            </a:pPr>
            <a:r>
              <a:rPr lang="en-US" sz="3199" b="true">
                <a:solidFill>
                  <a:srgbClr val="0097B2"/>
                </a:solidFill>
                <a:latin typeface="Proxima Nova Bold"/>
                <a:ea typeface="Proxima Nova Bold"/>
                <a:cs typeface="Proxima Nova Bold"/>
                <a:sym typeface="Proxima Nova Bold"/>
              </a:rPr>
              <a:t>IT21083228</a:t>
            </a:r>
          </a:p>
        </p:txBody>
      </p:sp>
      <p:sp>
        <p:nvSpPr>
          <p:cNvPr name="TextBox 19" id="19"/>
          <p:cNvSpPr txBox="true"/>
          <p:nvPr/>
        </p:nvSpPr>
        <p:spPr>
          <a:xfrm rot="0">
            <a:off x="8230574" y="3203351"/>
            <a:ext cx="9231120" cy="676276"/>
          </a:xfrm>
          <a:prstGeom prst="rect">
            <a:avLst/>
          </a:prstGeom>
        </p:spPr>
        <p:txBody>
          <a:bodyPr anchor="t" rtlCol="false" tIns="0" lIns="0" bIns="0" rIns="0">
            <a:spAutoFit/>
          </a:bodyPr>
          <a:lstStyle/>
          <a:p>
            <a:pPr algn="l">
              <a:lnSpc>
                <a:spcPts val="5999"/>
              </a:lnSpc>
            </a:pPr>
            <a:r>
              <a:rPr lang="en-US" sz="2999">
                <a:solidFill>
                  <a:srgbClr val="F7FDFE"/>
                </a:solidFill>
                <a:latin typeface="Proxima Nova"/>
                <a:ea typeface="Proxima Nova"/>
                <a:cs typeface="Proxima Nova"/>
                <a:sym typeface="Proxima Nova"/>
              </a:rPr>
              <a:t>BSc (Hons) in Information Technology Specialising in IT</a:t>
            </a:r>
          </a:p>
        </p:txBody>
      </p:sp>
      <p:sp>
        <p:nvSpPr>
          <p:cNvPr name="AutoShape 20" id="20"/>
          <p:cNvSpPr/>
          <p:nvPr/>
        </p:nvSpPr>
        <p:spPr>
          <a:xfrm>
            <a:off x="2319724" y="8335872"/>
            <a:ext cx="14625406" cy="0"/>
          </a:xfrm>
          <a:prstGeom prst="line">
            <a:avLst/>
          </a:prstGeom>
          <a:ln cap="flat" w="28575">
            <a:solidFill>
              <a:srgbClr val="F7FDFE"/>
            </a:solidFill>
            <a:prstDash val="solid"/>
            <a:headEnd type="none" len="sm" w="sm"/>
            <a:tailEnd type="none" len="sm" w="sm"/>
          </a:ln>
        </p:spPr>
      </p:sp>
      <p:sp>
        <p:nvSpPr>
          <p:cNvPr name="TextBox 21" id="21"/>
          <p:cNvSpPr txBox="true"/>
          <p:nvPr/>
        </p:nvSpPr>
        <p:spPr>
          <a:xfrm rot="0">
            <a:off x="8230574" y="5289459"/>
            <a:ext cx="10057426" cy="1917700"/>
          </a:xfrm>
          <a:prstGeom prst="rect">
            <a:avLst/>
          </a:prstGeom>
        </p:spPr>
        <p:txBody>
          <a:bodyPr anchor="t" rtlCol="false" tIns="0" lIns="0" bIns="0" rIns="0">
            <a:spAutoFit/>
          </a:bodyPr>
          <a:lstStyle/>
          <a:p>
            <a:pPr algn="l">
              <a:lnSpc>
                <a:spcPts val="7999"/>
              </a:lnSpc>
            </a:pPr>
            <a:r>
              <a:rPr lang="en-US" sz="3999" b="true">
                <a:solidFill>
                  <a:srgbClr val="F7FDFE"/>
                </a:solidFill>
                <a:latin typeface="Proxima Nova Bold"/>
                <a:ea typeface="Proxima Nova Bold"/>
                <a:cs typeface="Proxima Nova Bold"/>
                <a:sym typeface="Proxima Nova Bold"/>
              </a:rPr>
              <a:t>Predicting Diabetes Through Nail Analysis</a:t>
            </a:r>
          </a:p>
          <a:p>
            <a:pPr algn="l">
              <a:lnSpc>
                <a:spcPts val="7999"/>
              </a:lnSpc>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Freeform 6" id="6"/>
          <p:cNvSpPr/>
          <p:nvPr/>
        </p:nvSpPr>
        <p:spPr>
          <a:xfrm flipH="false" flipV="false" rot="0">
            <a:off x="-718" y="0"/>
            <a:ext cx="18174141" cy="9258300"/>
          </a:xfrm>
          <a:custGeom>
            <a:avLst/>
            <a:gdLst/>
            <a:ahLst/>
            <a:cxnLst/>
            <a:rect r="r" b="b" t="t" l="l"/>
            <a:pathLst>
              <a:path h="9258300" w="18174141">
                <a:moveTo>
                  <a:pt x="0" y="0"/>
                </a:moveTo>
                <a:lnTo>
                  <a:pt x="18174142" y="0"/>
                </a:lnTo>
                <a:lnTo>
                  <a:pt x="18174142" y="9258300"/>
                </a:lnTo>
                <a:lnTo>
                  <a:pt x="0" y="9258300"/>
                </a:lnTo>
                <a:lnTo>
                  <a:pt x="0" y="0"/>
                </a:lnTo>
                <a:close/>
              </a:path>
            </a:pathLst>
          </a:custGeom>
          <a:blipFill>
            <a:blip r:embed="rId3"/>
            <a:stretch>
              <a:fillRect l="0" t="-15454" r="0" b="-15454"/>
            </a:stretch>
          </a:blipFill>
        </p:spPr>
      </p:sp>
      <p:grpSp>
        <p:nvGrpSpPr>
          <p:cNvPr name="Group 7" id="7"/>
          <p:cNvGrpSpPr/>
          <p:nvPr/>
        </p:nvGrpSpPr>
        <p:grpSpPr>
          <a:xfrm rot="0">
            <a:off x="-115294" y="1985761"/>
            <a:ext cx="18403294" cy="7272539"/>
            <a:chOff x="0" y="0"/>
            <a:chExt cx="5385509" cy="2128224"/>
          </a:xfrm>
        </p:grpSpPr>
        <p:sp>
          <p:nvSpPr>
            <p:cNvPr name="Freeform 8" id="8"/>
            <p:cNvSpPr/>
            <p:nvPr/>
          </p:nvSpPr>
          <p:spPr>
            <a:xfrm flipH="false" flipV="false" rot="0">
              <a:off x="0" y="0"/>
              <a:ext cx="5385509" cy="2128224"/>
            </a:xfrm>
            <a:custGeom>
              <a:avLst/>
              <a:gdLst/>
              <a:ahLst/>
              <a:cxnLst/>
              <a:rect r="r" b="b" t="t" l="l"/>
              <a:pathLst>
                <a:path h="2128224" w="5385509">
                  <a:moveTo>
                    <a:pt x="0" y="0"/>
                  </a:moveTo>
                  <a:lnTo>
                    <a:pt x="5385509" y="0"/>
                  </a:lnTo>
                  <a:lnTo>
                    <a:pt x="5385509" y="2128224"/>
                  </a:lnTo>
                  <a:lnTo>
                    <a:pt x="0" y="2128224"/>
                  </a:lnTo>
                  <a:close/>
                </a:path>
              </a:pathLst>
            </a:custGeom>
            <a:solidFill>
              <a:srgbClr val="48BAC3"/>
            </a:solidFill>
          </p:spPr>
        </p:sp>
        <p:sp>
          <p:nvSpPr>
            <p:cNvPr name="TextBox 9" id="9"/>
            <p:cNvSpPr txBox="true"/>
            <p:nvPr/>
          </p:nvSpPr>
          <p:spPr>
            <a:xfrm>
              <a:off x="0" y="-38100"/>
              <a:ext cx="5385509" cy="216632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021578" y="925830"/>
            <a:ext cx="8064775" cy="7406640"/>
            <a:chOff x="0" y="0"/>
            <a:chExt cx="2360062" cy="2167467"/>
          </a:xfrm>
        </p:grpSpPr>
        <p:sp>
          <p:nvSpPr>
            <p:cNvPr name="Freeform 11" id="11"/>
            <p:cNvSpPr/>
            <p:nvPr/>
          </p:nvSpPr>
          <p:spPr>
            <a:xfrm flipH="false" flipV="false" rot="0">
              <a:off x="0" y="0"/>
              <a:ext cx="2360062" cy="2167467"/>
            </a:xfrm>
            <a:custGeom>
              <a:avLst/>
              <a:gdLst/>
              <a:ahLst/>
              <a:cxnLst/>
              <a:rect r="r" b="b" t="t" l="l"/>
              <a:pathLst>
                <a:path h="2167467" w="2360062">
                  <a:moveTo>
                    <a:pt x="0" y="0"/>
                  </a:moveTo>
                  <a:lnTo>
                    <a:pt x="2360062" y="0"/>
                  </a:lnTo>
                  <a:lnTo>
                    <a:pt x="2360062" y="2167467"/>
                  </a:lnTo>
                  <a:lnTo>
                    <a:pt x="0" y="2167467"/>
                  </a:lnTo>
                  <a:close/>
                </a:path>
              </a:pathLst>
            </a:custGeom>
            <a:solidFill>
              <a:srgbClr val="2D3541"/>
            </a:solidFill>
          </p:spPr>
        </p:sp>
        <p:sp>
          <p:nvSpPr>
            <p:cNvPr name="TextBox 12" id="12"/>
            <p:cNvSpPr txBox="true"/>
            <p:nvPr/>
          </p:nvSpPr>
          <p:spPr>
            <a:xfrm>
              <a:off x="0" y="-38100"/>
              <a:ext cx="2360062" cy="2205567"/>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28700" y="2728921"/>
            <a:ext cx="8057653" cy="5603549"/>
            <a:chOff x="0" y="0"/>
            <a:chExt cx="2122180" cy="1475832"/>
          </a:xfrm>
        </p:grpSpPr>
        <p:sp>
          <p:nvSpPr>
            <p:cNvPr name="Freeform 14" id="14"/>
            <p:cNvSpPr/>
            <p:nvPr/>
          </p:nvSpPr>
          <p:spPr>
            <a:xfrm flipH="false" flipV="false" rot="0">
              <a:off x="0" y="0"/>
              <a:ext cx="2122180" cy="1475832"/>
            </a:xfrm>
            <a:custGeom>
              <a:avLst/>
              <a:gdLst/>
              <a:ahLst/>
              <a:cxnLst/>
              <a:rect r="r" b="b" t="t" l="l"/>
              <a:pathLst>
                <a:path h="1475832" w="2122180">
                  <a:moveTo>
                    <a:pt x="0" y="0"/>
                  </a:moveTo>
                  <a:lnTo>
                    <a:pt x="2122180" y="0"/>
                  </a:lnTo>
                  <a:lnTo>
                    <a:pt x="2122180" y="1475832"/>
                  </a:lnTo>
                  <a:lnTo>
                    <a:pt x="0" y="1475832"/>
                  </a:lnTo>
                  <a:close/>
                </a:path>
              </a:pathLst>
            </a:custGeom>
            <a:solidFill>
              <a:srgbClr val="235A6B"/>
            </a:solidFill>
          </p:spPr>
        </p:sp>
        <p:sp>
          <p:nvSpPr>
            <p:cNvPr name="TextBox 15" id="15"/>
            <p:cNvSpPr txBox="true"/>
            <p:nvPr/>
          </p:nvSpPr>
          <p:spPr>
            <a:xfrm>
              <a:off x="0" y="-38100"/>
              <a:ext cx="2122180" cy="1513932"/>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028700" y="2728921"/>
            <a:ext cx="8064775" cy="5603549"/>
          </a:xfrm>
          <a:custGeom>
            <a:avLst/>
            <a:gdLst/>
            <a:ahLst/>
            <a:cxnLst/>
            <a:rect r="r" b="b" t="t" l="l"/>
            <a:pathLst>
              <a:path h="5603549" w="8064775">
                <a:moveTo>
                  <a:pt x="0" y="0"/>
                </a:moveTo>
                <a:lnTo>
                  <a:pt x="8064775" y="0"/>
                </a:lnTo>
                <a:lnTo>
                  <a:pt x="8064775" y="5603549"/>
                </a:lnTo>
                <a:lnTo>
                  <a:pt x="0" y="5603549"/>
                </a:lnTo>
                <a:lnTo>
                  <a:pt x="0" y="0"/>
                </a:lnTo>
                <a:close/>
              </a:path>
            </a:pathLst>
          </a:custGeom>
          <a:blipFill>
            <a:blip r:embed="rId4"/>
            <a:stretch>
              <a:fillRect l="-1105" t="0" r="-3117" b="0"/>
            </a:stretch>
          </a:blipFill>
        </p:spPr>
      </p:sp>
      <p:sp>
        <p:nvSpPr>
          <p:cNvPr name="TextBox 17" id="17"/>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IT21083228</a:t>
            </a:r>
            <a:r>
              <a:rPr lang="en-US" sz="1800" b="true">
                <a:solidFill>
                  <a:srgbClr val="000000"/>
                </a:solidFill>
                <a:latin typeface="Canva Sans Bold"/>
                <a:ea typeface="Canva Sans Bold"/>
                <a:cs typeface="Canva Sans Bold"/>
                <a:sym typeface="Canva Sans Bold"/>
              </a:rPr>
              <a:t> | Methiny.S | R24-120</a:t>
            </a:r>
          </a:p>
        </p:txBody>
      </p:sp>
      <p:sp>
        <p:nvSpPr>
          <p:cNvPr name="TextBox 18" id="18"/>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9" id="19"/>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47</a:t>
            </a:r>
          </a:p>
        </p:txBody>
      </p:sp>
      <p:sp>
        <p:nvSpPr>
          <p:cNvPr name="TextBox 20" id="20"/>
          <p:cNvSpPr txBox="true"/>
          <p:nvPr/>
        </p:nvSpPr>
        <p:spPr>
          <a:xfrm rot="0">
            <a:off x="2976412" y="1696581"/>
            <a:ext cx="4463725" cy="835534"/>
          </a:xfrm>
          <a:prstGeom prst="rect">
            <a:avLst/>
          </a:prstGeom>
        </p:spPr>
        <p:txBody>
          <a:bodyPr anchor="t" rtlCol="false" tIns="0" lIns="0" bIns="0" rIns="0">
            <a:spAutoFit/>
          </a:bodyPr>
          <a:lstStyle/>
          <a:p>
            <a:pPr algn="l">
              <a:lnSpc>
                <a:spcPts val="5976"/>
              </a:lnSpc>
            </a:pPr>
            <a:r>
              <a:rPr lang="en-US" sz="7200">
                <a:solidFill>
                  <a:srgbClr val="F7FDFE"/>
                </a:solidFill>
                <a:latin typeface="Bebas Neue"/>
                <a:ea typeface="Bebas Neue"/>
                <a:cs typeface="Bebas Neue"/>
                <a:sym typeface="Bebas Neue"/>
              </a:rPr>
              <a:t>OVERVIEW</a:t>
            </a:r>
          </a:p>
        </p:txBody>
      </p:sp>
      <p:sp>
        <p:nvSpPr>
          <p:cNvPr name="TextBox 21" id="21"/>
          <p:cNvSpPr txBox="true"/>
          <p:nvPr/>
        </p:nvSpPr>
        <p:spPr>
          <a:xfrm rot="0">
            <a:off x="9923349" y="2618404"/>
            <a:ext cx="6686873" cy="5415009"/>
          </a:xfrm>
          <a:prstGeom prst="rect">
            <a:avLst/>
          </a:prstGeom>
        </p:spPr>
        <p:txBody>
          <a:bodyPr anchor="t" rtlCol="false" tIns="0" lIns="0" bIns="0" rIns="0">
            <a:spAutoFit/>
          </a:bodyPr>
          <a:lstStyle/>
          <a:p>
            <a:pPr algn="l">
              <a:lnSpc>
                <a:spcPts val="10967"/>
              </a:lnSpc>
            </a:pPr>
            <a:r>
              <a:rPr lang="en-US" sz="5483" b="true">
                <a:solidFill>
                  <a:srgbClr val="F7FDFE"/>
                </a:solidFill>
                <a:latin typeface="Proxima Nova Bold"/>
                <a:ea typeface="Proxima Nova Bold"/>
                <a:cs typeface="Proxima Nova Bold"/>
                <a:sym typeface="Proxima Nova Bold"/>
              </a:rPr>
              <a:t>Introduction</a:t>
            </a:r>
          </a:p>
          <a:p>
            <a:pPr algn="l">
              <a:lnSpc>
                <a:spcPts val="10967"/>
              </a:lnSpc>
            </a:pPr>
            <a:r>
              <a:rPr lang="en-US" sz="5483" b="true">
                <a:solidFill>
                  <a:srgbClr val="F7FDFE"/>
                </a:solidFill>
                <a:latin typeface="Proxima Nova Bold"/>
                <a:ea typeface="Proxima Nova Bold"/>
                <a:cs typeface="Proxima Nova Bold"/>
                <a:sym typeface="Proxima Nova Bold"/>
              </a:rPr>
              <a:t>Objective</a:t>
            </a:r>
          </a:p>
          <a:p>
            <a:pPr algn="l">
              <a:lnSpc>
                <a:spcPts val="10967"/>
              </a:lnSpc>
            </a:pPr>
            <a:r>
              <a:rPr lang="en-US" sz="5483" b="true">
                <a:solidFill>
                  <a:srgbClr val="F7FDFE"/>
                </a:solidFill>
                <a:latin typeface="Proxima Nova Bold"/>
                <a:ea typeface="Proxima Nova Bold"/>
                <a:cs typeface="Proxima Nova Bold"/>
                <a:sym typeface="Proxima Nova Bold"/>
              </a:rPr>
              <a:t>Research Problem</a:t>
            </a:r>
          </a:p>
          <a:p>
            <a:pPr algn="l">
              <a:lnSpc>
                <a:spcPts val="10967"/>
              </a:lnSpc>
            </a:p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Freeform 6" id="6"/>
          <p:cNvSpPr/>
          <p:nvPr/>
        </p:nvSpPr>
        <p:spPr>
          <a:xfrm flipH="false" flipV="false" rot="0">
            <a:off x="37382" y="76200"/>
            <a:ext cx="18174141" cy="9258300"/>
          </a:xfrm>
          <a:custGeom>
            <a:avLst/>
            <a:gdLst/>
            <a:ahLst/>
            <a:cxnLst/>
            <a:rect r="r" b="b" t="t" l="l"/>
            <a:pathLst>
              <a:path h="9258300" w="18174141">
                <a:moveTo>
                  <a:pt x="0" y="0"/>
                </a:moveTo>
                <a:lnTo>
                  <a:pt x="18174142" y="0"/>
                </a:lnTo>
                <a:lnTo>
                  <a:pt x="18174142" y="9258300"/>
                </a:lnTo>
                <a:lnTo>
                  <a:pt x="0" y="9258300"/>
                </a:lnTo>
                <a:lnTo>
                  <a:pt x="0" y="0"/>
                </a:lnTo>
                <a:close/>
              </a:path>
            </a:pathLst>
          </a:custGeom>
          <a:blipFill>
            <a:blip r:embed="rId3">
              <a:alphaModFix amt="14000"/>
            </a:blip>
            <a:stretch>
              <a:fillRect l="0" t="-15454" r="0" b="-15454"/>
            </a:stretch>
          </a:blipFill>
        </p:spPr>
      </p:sp>
      <p:grpSp>
        <p:nvGrpSpPr>
          <p:cNvPr name="Group 7" id="7"/>
          <p:cNvGrpSpPr/>
          <p:nvPr/>
        </p:nvGrpSpPr>
        <p:grpSpPr>
          <a:xfrm rot="0">
            <a:off x="-115294" y="1985761"/>
            <a:ext cx="18403294" cy="7272539"/>
            <a:chOff x="0" y="0"/>
            <a:chExt cx="5385509" cy="2128224"/>
          </a:xfrm>
        </p:grpSpPr>
        <p:sp>
          <p:nvSpPr>
            <p:cNvPr name="Freeform 8" id="8"/>
            <p:cNvSpPr/>
            <p:nvPr/>
          </p:nvSpPr>
          <p:spPr>
            <a:xfrm flipH="false" flipV="false" rot="0">
              <a:off x="0" y="0"/>
              <a:ext cx="5385509" cy="2128224"/>
            </a:xfrm>
            <a:custGeom>
              <a:avLst/>
              <a:gdLst/>
              <a:ahLst/>
              <a:cxnLst/>
              <a:rect r="r" b="b" t="t" l="l"/>
              <a:pathLst>
                <a:path h="2128224" w="5385509">
                  <a:moveTo>
                    <a:pt x="0" y="0"/>
                  </a:moveTo>
                  <a:lnTo>
                    <a:pt x="5385509" y="0"/>
                  </a:lnTo>
                  <a:lnTo>
                    <a:pt x="5385509" y="2128224"/>
                  </a:lnTo>
                  <a:lnTo>
                    <a:pt x="0" y="2128224"/>
                  </a:lnTo>
                  <a:close/>
                </a:path>
              </a:pathLst>
            </a:custGeom>
            <a:solidFill>
              <a:srgbClr val="48BAC3"/>
            </a:solidFill>
          </p:spPr>
        </p:sp>
        <p:sp>
          <p:nvSpPr>
            <p:cNvPr name="TextBox 9" id="9"/>
            <p:cNvSpPr txBox="true"/>
            <p:nvPr/>
          </p:nvSpPr>
          <p:spPr>
            <a:xfrm>
              <a:off x="0" y="-57150"/>
              <a:ext cx="5385509" cy="2185374"/>
            </a:xfrm>
            <a:prstGeom prst="rect">
              <a:avLst/>
            </a:prstGeom>
          </p:spPr>
          <p:txBody>
            <a:bodyPr anchor="ctr" rtlCol="false" tIns="50800" lIns="50800" bIns="50800" rIns="50800"/>
            <a:lstStyle/>
            <a:p>
              <a:pPr algn="l">
                <a:lnSpc>
                  <a:spcPts val="3639"/>
                </a:lnSpc>
              </a:pPr>
            </a:p>
          </p:txBody>
        </p:sp>
      </p:grpSp>
      <p:sp>
        <p:nvSpPr>
          <p:cNvPr name="Freeform 10" id="10"/>
          <p:cNvSpPr/>
          <p:nvPr/>
        </p:nvSpPr>
        <p:spPr>
          <a:xfrm flipH="false" flipV="false" rot="0">
            <a:off x="37382" y="2780206"/>
            <a:ext cx="8694859" cy="5683649"/>
          </a:xfrm>
          <a:custGeom>
            <a:avLst/>
            <a:gdLst/>
            <a:ahLst/>
            <a:cxnLst/>
            <a:rect r="r" b="b" t="t" l="l"/>
            <a:pathLst>
              <a:path h="5683649" w="8694859">
                <a:moveTo>
                  <a:pt x="0" y="0"/>
                </a:moveTo>
                <a:lnTo>
                  <a:pt x="8694859" y="0"/>
                </a:lnTo>
                <a:lnTo>
                  <a:pt x="8694859" y="5683649"/>
                </a:lnTo>
                <a:lnTo>
                  <a:pt x="0" y="5683649"/>
                </a:lnTo>
                <a:lnTo>
                  <a:pt x="0" y="0"/>
                </a:lnTo>
                <a:close/>
              </a:path>
            </a:pathLst>
          </a:custGeom>
          <a:blipFill>
            <a:blip r:embed="rId4"/>
            <a:stretch>
              <a:fillRect l="-15244" t="-3448" r="-15003" b="0"/>
            </a:stretch>
          </a:blipFill>
        </p:spPr>
      </p:sp>
      <p:pic>
        <p:nvPicPr>
          <p:cNvPr name="Picture 11" id="11"/>
          <p:cNvPicPr>
            <a:picLocks noChangeAspect="true"/>
          </p:cNvPicPr>
          <p:nvPr/>
        </p:nvPicPr>
        <p:blipFill>
          <a:blip r:embed="rId5"/>
          <a:srcRect l="0" t="0" r="0" b="0"/>
          <a:stretch>
            <a:fillRect/>
          </a:stretch>
        </p:blipFill>
        <p:spPr>
          <a:xfrm flipH="false" flipV="false" rot="0">
            <a:off x="9923349" y="5143500"/>
            <a:ext cx="3493828" cy="3389013"/>
          </a:xfrm>
          <a:prstGeom prst="rect">
            <a:avLst/>
          </a:prstGeom>
        </p:spPr>
      </p:pic>
      <p:sp>
        <p:nvSpPr>
          <p:cNvPr name="Freeform 12" id="12"/>
          <p:cNvSpPr/>
          <p:nvPr/>
        </p:nvSpPr>
        <p:spPr>
          <a:xfrm flipH="false" flipV="false" rot="0">
            <a:off x="14654228" y="5019675"/>
            <a:ext cx="3217312" cy="4114800"/>
          </a:xfrm>
          <a:custGeom>
            <a:avLst/>
            <a:gdLst/>
            <a:ahLst/>
            <a:cxnLst/>
            <a:rect r="r" b="b" t="t" l="l"/>
            <a:pathLst>
              <a:path h="4114800" w="3217312">
                <a:moveTo>
                  <a:pt x="0" y="0"/>
                </a:moveTo>
                <a:lnTo>
                  <a:pt x="3217312" y="0"/>
                </a:lnTo>
                <a:lnTo>
                  <a:pt x="321731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IT21083228  |  Methiny.S  |  R24-120</a:t>
            </a:r>
          </a:p>
        </p:txBody>
      </p:sp>
      <p:sp>
        <p:nvSpPr>
          <p:cNvPr name="TextBox 14" id="14"/>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5" id="15"/>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48</a:t>
            </a:r>
          </a:p>
        </p:txBody>
      </p:sp>
      <p:sp>
        <p:nvSpPr>
          <p:cNvPr name="TextBox 16" id="16"/>
          <p:cNvSpPr txBox="true"/>
          <p:nvPr/>
        </p:nvSpPr>
        <p:spPr>
          <a:xfrm rot="0">
            <a:off x="6292494" y="714137"/>
            <a:ext cx="6111616" cy="1160126"/>
          </a:xfrm>
          <a:prstGeom prst="rect">
            <a:avLst/>
          </a:prstGeom>
        </p:spPr>
        <p:txBody>
          <a:bodyPr anchor="t" rtlCol="false" tIns="0" lIns="0" bIns="0" rIns="0">
            <a:spAutoFit/>
          </a:bodyPr>
          <a:lstStyle/>
          <a:p>
            <a:pPr algn="l">
              <a:lnSpc>
                <a:spcPts val="8182"/>
              </a:lnSpc>
            </a:pPr>
            <a:r>
              <a:rPr lang="en-US" sz="9858">
                <a:solidFill>
                  <a:srgbClr val="0097B2"/>
                </a:solidFill>
                <a:latin typeface="Bebas Neue"/>
                <a:ea typeface="Bebas Neue"/>
                <a:cs typeface="Bebas Neue"/>
                <a:sym typeface="Bebas Neue"/>
              </a:rPr>
              <a:t>INTRODUCTION</a:t>
            </a:r>
          </a:p>
        </p:txBody>
      </p:sp>
      <p:sp>
        <p:nvSpPr>
          <p:cNvPr name="TextBox 17" id="17"/>
          <p:cNvSpPr txBox="true"/>
          <p:nvPr/>
        </p:nvSpPr>
        <p:spPr>
          <a:xfrm rot="0">
            <a:off x="9923349" y="3321050"/>
            <a:ext cx="9461758" cy="1384300"/>
          </a:xfrm>
          <a:prstGeom prst="rect">
            <a:avLst/>
          </a:prstGeom>
        </p:spPr>
        <p:txBody>
          <a:bodyPr anchor="t" rtlCol="false" tIns="0" lIns="0" bIns="0" rIns="0">
            <a:spAutoFit/>
          </a:bodyPr>
          <a:lstStyle/>
          <a:p>
            <a:pPr algn="l">
              <a:lnSpc>
                <a:spcPts val="5599"/>
              </a:lnSpc>
            </a:pPr>
            <a:r>
              <a:rPr lang="en-US" sz="3999" b="true">
                <a:solidFill>
                  <a:srgbClr val="FEFEFE"/>
                </a:solidFill>
                <a:latin typeface="Canva Sans Bold"/>
                <a:ea typeface="Canva Sans Bold"/>
                <a:cs typeface="Canva Sans Bold"/>
                <a:sym typeface="Canva Sans Bold"/>
              </a:rPr>
              <a:t>predict diabetes through the </a:t>
            </a:r>
          </a:p>
          <a:p>
            <a:pPr algn="l">
              <a:lnSpc>
                <a:spcPts val="5599"/>
              </a:lnSpc>
            </a:pPr>
            <a:r>
              <a:rPr lang="en-US" sz="3999" b="true">
                <a:solidFill>
                  <a:srgbClr val="FEFEFE"/>
                </a:solidFill>
                <a:latin typeface="Canva Sans Bold"/>
                <a:ea typeface="Canva Sans Bold"/>
                <a:cs typeface="Canva Sans Bold"/>
                <a:sym typeface="Canva Sans Bold"/>
              </a:rPr>
              <a:t>analysis of infected nails.</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grpSp>
        <p:nvGrpSpPr>
          <p:cNvPr name="Group 3" id="3"/>
          <p:cNvGrpSpPr/>
          <p:nvPr/>
        </p:nvGrpSpPr>
        <p:grpSpPr>
          <a:xfrm rot="5400000">
            <a:off x="-3330055" y="-2235657"/>
            <a:ext cx="14824012" cy="8163903"/>
            <a:chOff x="0" y="0"/>
            <a:chExt cx="4162579" cy="2292422"/>
          </a:xfrm>
        </p:grpSpPr>
        <p:sp>
          <p:nvSpPr>
            <p:cNvPr name="Freeform 4" id="4"/>
            <p:cNvSpPr/>
            <p:nvPr/>
          </p:nvSpPr>
          <p:spPr>
            <a:xfrm flipH="false" flipV="false" rot="0">
              <a:off x="0" y="0"/>
              <a:ext cx="4162578" cy="2292422"/>
            </a:xfrm>
            <a:custGeom>
              <a:avLst/>
              <a:gdLst/>
              <a:ahLst/>
              <a:cxnLst/>
              <a:rect r="r" b="b" t="t" l="l"/>
              <a:pathLst>
                <a:path h="2292422" w="4162578">
                  <a:moveTo>
                    <a:pt x="0" y="0"/>
                  </a:moveTo>
                  <a:lnTo>
                    <a:pt x="4162578" y="0"/>
                  </a:lnTo>
                  <a:lnTo>
                    <a:pt x="4162578" y="2292422"/>
                  </a:lnTo>
                  <a:lnTo>
                    <a:pt x="0" y="2292422"/>
                  </a:lnTo>
                  <a:close/>
                </a:path>
              </a:pathLst>
            </a:custGeom>
            <a:solidFill>
              <a:srgbClr val="48BAC3"/>
            </a:solidFill>
          </p:spPr>
        </p:sp>
        <p:sp>
          <p:nvSpPr>
            <p:cNvPr name="TextBox 5" id="5"/>
            <p:cNvSpPr txBox="true"/>
            <p:nvPr/>
          </p:nvSpPr>
          <p:spPr>
            <a:xfrm>
              <a:off x="0" y="-38100"/>
              <a:ext cx="4162579" cy="233052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008949" y="1985465"/>
            <a:ext cx="1097809" cy="109780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541"/>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9" id="9"/>
          <p:cNvPicPr>
            <a:picLocks noChangeAspect="true"/>
          </p:cNvPicPr>
          <p:nvPr/>
        </p:nvPicPr>
        <p:blipFill>
          <a:blip r:embed="rId3"/>
          <a:srcRect l="0" t="0" r="0" b="0"/>
          <a:stretch>
            <a:fillRect/>
          </a:stretch>
        </p:blipFill>
        <p:spPr>
          <a:xfrm flipH="false" flipV="false" rot="0">
            <a:off x="9305978" y="2117173"/>
            <a:ext cx="342941" cy="816526"/>
          </a:xfrm>
          <a:prstGeom prst="rect">
            <a:avLst/>
          </a:prstGeom>
        </p:spPr>
      </p:pic>
      <p:grpSp>
        <p:nvGrpSpPr>
          <p:cNvPr name="Group 10" id="10"/>
          <p:cNvGrpSpPr/>
          <p:nvPr/>
        </p:nvGrpSpPr>
        <p:grpSpPr>
          <a:xfrm rot="0">
            <a:off x="9100014" y="5143500"/>
            <a:ext cx="1097809" cy="109780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541"/>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13" id="13"/>
          <p:cNvPicPr>
            <a:picLocks noChangeAspect="true"/>
          </p:cNvPicPr>
          <p:nvPr/>
        </p:nvPicPr>
        <p:blipFill>
          <a:blip r:embed="rId4"/>
          <a:srcRect l="0" t="0" r="0" b="0"/>
          <a:stretch>
            <a:fillRect/>
          </a:stretch>
        </p:blipFill>
        <p:spPr>
          <a:xfrm flipH="false" flipV="false" rot="0">
            <a:off x="9396524" y="5285542"/>
            <a:ext cx="504876" cy="731704"/>
          </a:xfrm>
          <a:prstGeom prst="rect">
            <a:avLst/>
          </a:prstGeom>
        </p:spPr>
      </p:pic>
      <p:sp>
        <p:nvSpPr>
          <p:cNvPr name="Freeform 14" id="14"/>
          <p:cNvSpPr/>
          <p:nvPr/>
        </p:nvSpPr>
        <p:spPr>
          <a:xfrm flipH="false" flipV="false" rot="0">
            <a:off x="15846253" y="5651394"/>
            <a:ext cx="2441747" cy="3600431"/>
          </a:xfrm>
          <a:custGeom>
            <a:avLst/>
            <a:gdLst/>
            <a:ahLst/>
            <a:cxnLst/>
            <a:rect r="r" b="b" t="t" l="l"/>
            <a:pathLst>
              <a:path h="3600431" w="2441747">
                <a:moveTo>
                  <a:pt x="0" y="0"/>
                </a:moveTo>
                <a:lnTo>
                  <a:pt x="2441747" y="0"/>
                </a:lnTo>
                <a:lnTo>
                  <a:pt x="2441747" y="3600431"/>
                </a:lnTo>
                <a:lnTo>
                  <a:pt x="0" y="36004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5846253" y="2226449"/>
            <a:ext cx="1919040" cy="1559656"/>
          </a:xfrm>
          <a:custGeom>
            <a:avLst/>
            <a:gdLst/>
            <a:ahLst/>
            <a:cxnLst/>
            <a:rect r="r" b="b" t="t" l="l"/>
            <a:pathLst>
              <a:path h="1559656" w="1919040">
                <a:moveTo>
                  <a:pt x="0" y="0"/>
                </a:moveTo>
                <a:lnTo>
                  <a:pt x="1919040" y="0"/>
                </a:lnTo>
                <a:lnTo>
                  <a:pt x="1919040" y="1559656"/>
                </a:lnTo>
                <a:lnTo>
                  <a:pt x="0" y="15596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4356923">
            <a:off x="15270146" y="-597145"/>
            <a:ext cx="2765601" cy="4114800"/>
          </a:xfrm>
          <a:custGeom>
            <a:avLst/>
            <a:gdLst/>
            <a:ahLst/>
            <a:cxnLst/>
            <a:rect r="r" b="b" t="t" l="l"/>
            <a:pathLst>
              <a:path h="4114800" w="2765601">
                <a:moveTo>
                  <a:pt x="0" y="0"/>
                </a:moveTo>
                <a:lnTo>
                  <a:pt x="2765600" y="0"/>
                </a:lnTo>
                <a:lnTo>
                  <a:pt x="2765600" y="4114800"/>
                </a:lnTo>
                <a:lnTo>
                  <a:pt x="0" y="4114800"/>
                </a:lnTo>
                <a:lnTo>
                  <a:pt x="0" y="0"/>
                </a:lnTo>
                <a:close/>
              </a:path>
            </a:pathLst>
          </a:custGeom>
          <a:blipFill>
            <a:blip r:embed="rId9">
              <a:alphaModFix amt="75000"/>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IT21083228  |  Methiny.S  |  R24-120</a:t>
            </a:r>
          </a:p>
        </p:txBody>
      </p:sp>
      <p:sp>
        <p:nvSpPr>
          <p:cNvPr name="TextBox 18" id="18"/>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9" id="19"/>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49</a:t>
            </a:r>
          </a:p>
        </p:txBody>
      </p:sp>
      <p:sp>
        <p:nvSpPr>
          <p:cNvPr name="TextBox 20" id="20"/>
          <p:cNvSpPr txBox="true"/>
          <p:nvPr/>
        </p:nvSpPr>
        <p:spPr>
          <a:xfrm rot="0">
            <a:off x="592745" y="1081475"/>
            <a:ext cx="7046307" cy="1062359"/>
          </a:xfrm>
          <a:prstGeom prst="rect">
            <a:avLst/>
          </a:prstGeom>
        </p:spPr>
        <p:txBody>
          <a:bodyPr anchor="t" rtlCol="false" tIns="0" lIns="0" bIns="0" rIns="0">
            <a:spAutoFit/>
          </a:bodyPr>
          <a:lstStyle/>
          <a:p>
            <a:pPr algn="l">
              <a:lnSpc>
                <a:spcPts val="7465"/>
              </a:lnSpc>
            </a:pPr>
            <a:r>
              <a:rPr lang="en-US" sz="8994">
                <a:solidFill>
                  <a:srgbClr val="FEFEFE"/>
                </a:solidFill>
                <a:latin typeface="Bebas Neue"/>
                <a:ea typeface="Bebas Neue"/>
                <a:cs typeface="Bebas Neue"/>
                <a:sym typeface="Bebas Neue"/>
              </a:rPr>
              <a:t>RESEARCH PROBLEM</a:t>
            </a:r>
          </a:p>
        </p:txBody>
      </p:sp>
      <p:sp>
        <p:nvSpPr>
          <p:cNvPr name="TextBox 21" id="21"/>
          <p:cNvSpPr txBox="true"/>
          <p:nvPr/>
        </p:nvSpPr>
        <p:spPr>
          <a:xfrm rot="0">
            <a:off x="592745" y="2792872"/>
            <a:ext cx="7351215" cy="2046563"/>
          </a:xfrm>
          <a:prstGeom prst="rect">
            <a:avLst/>
          </a:prstGeom>
        </p:spPr>
        <p:txBody>
          <a:bodyPr anchor="t" rtlCol="false" tIns="0" lIns="0" bIns="0" rIns="0">
            <a:spAutoFit/>
          </a:bodyPr>
          <a:lstStyle/>
          <a:p>
            <a:pPr algn="l">
              <a:lnSpc>
                <a:spcPts val="5588"/>
              </a:lnSpc>
            </a:pPr>
            <a:r>
              <a:rPr lang="en-US" sz="2794">
                <a:solidFill>
                  <a:srgbClr val="FEFEFE"/>
                </a:solidFill>
                <a:latin typeface="Proxima Nova"/>
                <a:ea typeface="Proxima Nova"/>
                <a:cs typeface="Proxima Nova"/>
                <a:sym typeface="Proxima Nova"/>
              </a:rPr>
              <a:t>lack of knowledge about how nail changes can indicate diabetes early.</a:t>
            </a:r>
          </a:p>
          <a:p>
            <a:pPr algn="l">
              <a:lnSpc>
                <a:spcPts val="5588"/>
              </a:lnSpc>
            </a:pPr>
          </a:p>
        </p:txBody>
      </p:sp>
      <p:sp>
        <p:nvSpPr>
          <p:cNvPr name="TextBox 22" id="22"/>
          <p:cNvSpPr txBox="true"/>
          <p:nvPr/>
        </p:nvSpPr>
        <p:spPr>
          <a:xfrm rot="0">
            <a:off x="8580116" y="3226238"/>
            <a:ext cx="7532364" cy="1313180"/>
          </a:xfrm>
          <a:prstGeom prst="rect">
            <a:avLst/>
          </a:prstGeom>
        </p:spPr>
        <p:txBody>
          <a:bodyPr anchor="t" rtlCol="false" tIns="0" lIns="0" bIns="0" rIns="0">
            <a:spAutoFit/>
          </a:bodyPr>
          <a:lstStyle/>
          <a:p>
            <a:pPr algn="l">
              <a:lnSpc>
                <a:spcPts val="5320"/>
              </a:lnSpc>
              <a:spcBef>
                <a:spcPct val="0"/>
              </a:spcBef>
            </a:pPr>
            <a:r>
              <a:rPr lang="en-US" b="true" sz="3800">
                <a:solidFill>
                  <a:srgbClr val="000000"/>
                </a:solidFill>
                <a:latin typeface="Canva Sans Bold"/>
                <a:ea typeface="Canva Sans Bold"/>
                <a:cs typeface="Canva Sans Bold"/>
                <a:sym typeface="Canva Sans Bold"/>
              </a:rPr>
              <a:t>How can we incresss the </a:t>
            </a:r>
          </a:p>
          <a:p>
            <a:pPr algn="l">
              <a:lnSpc>
                <a:spcPts val="5320"/>
              </a:lnSpc>
              <a:spcBef>
                <a:spcPct val="0"/>
              </a:spcBef>
            </a:pPr>
            <a:r>
              <a:rPr lang="en-US" b="true" sz="3800">
                <a:solidFill>
                  <a:srgbClr val="000000"/>
                </a:solidFill>
                <a:latin typeface="Canva Sans Bold"/>
                <a:ea typeface="Canva Sans Bold"/>
                <a:cs typeface="Canva Sans Bold"/>
                <a:sym typeface="Canva Sans Bold"/>
              </a:rPr>
              <a:t>awareness towards diabities</a:t>
            </a:r>
          </a:p>
        </p:txBody>
      </p:sp>
      <p:sp>
        <p:nvSpPr>
          <p:cNvPr name="TextBox 23" id="23"/>
          <p:cNvSpPr txBox="true"/>
          <p:nvPr/>
        </p:nvSpPr>
        <p:spPr>
          <a:xfrm rot="0">
            <a:off x="8580116" y="6536584"/>
            <a:ext cx="7532364" cy="1979930"/>
          </a:xfrm>
          <a:prstGeom prst="rect">
            <a:avLst/>
          </a:prstGeom>
        </p:spPr>
        <p:txBody>
          <a:bodyPr anchor="t" rtlCol="false" tIns="0" lIns="0" bIns="0" rIns="0">
            <a:spAutoFit/>
          </a:bodyPr>
          <a:lstStyle/>
          <a:p>
            <a:pPr algn="l">
              <a:lnSpc>
                <a:spcPts val="5320"/>
              </a:lnSpc>
              <a:spcBef>
                <a:spcPct val="0"/>
              </a:spcBef>
            </a:pPr>
            <a:r>
              <a:rPr lang="en-US" b="true" sz="3800">
                <a:solidFill>
                  <a:srgbClr val="000000"/>
                </a:solidFill>
                <a:latin typeface="Canva Sans Bold"/>
                <a:ea typeface="Canva Sans Bold"/>
                <a:cs typeface="Canva Sans Bold"/>
                <a:sym typeface="Canva Sans Bold"/>
              </a:rPr>
              <a:t>providing a handon solution which is available in day to day life.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grpSp>
        <p:nvGrpSpPr>
          <p:cNvPr name="Group 6" id="6"/>
          <p:cNvGrpSpPr/>
          <p:nvPr/>
        </p:nvGrpSpPr>
        <p:grpSpPr>
          <a:xfrm rot="0">
            <a:off x="-115294" y="1985761"/>
            <a:ext cx="18403294" cy="7272539"/>
            <a:chOff x="0" y="0"/>
            <a:chExt cx="5385509" cy="2128224"/>
          </a:xfrm>
        </p:grpSpPr>
        <p:sp>
          <p:nvSpPr>
            <p:cNvPr name="Freeform 7" id="7"/>
            <p:cNvSpPr/>
            <p:nvPr/>
          </p:nvSpPr>
          <p:spPr>
            <a:xfrm flipH="false" flipV="false" rot="0">
              <a:off x="0" y="0"/>
              <a:ext cx="5385509" cy="2128224"/>
            </a:xfrm>
            <a:custGeom>
              <a:avLst/>
              <a:gdLst/>
              <a:ahLst/>
              <a:cxnLst/>
              <a:rect r="r" b="b" t="t" l="l"/>
              <a:pathLst>
                <a:path h="2128224" w="5385509">
                  <a:moveTo>
                    <a:pt x="0" y="0"/>
                  </a:moveTo>
                  <a:lnTo>
                    <a:pt x="5385509" y="0"/>
                  </a:lnTo>
                  <a:lnTo>
                    <a:pt x="5385509" y="2128224"/>
                  </a:lnTo>
                  <a:lnTo>
                    <a:pt x="0" y="2128224"/>
                  </a:lnTo>
                  <a:close/>
                </a:path>
              </a:pathLst>
            </a:custGeom>
            <a:solidFill>
              <a:srgbClr val="48BAC3"/>
            </a:solidFill>
          </p:spPr>
        </p:sp>
        <p:sp>
          <p:nvSpPr>
            <p:cNvPr name="TextBox 8" id="8"/>
            <p:cNvSpPr txBox="true"/>
            <p:nvPr/>
          </p:nvSpPr>
          <p:spPr>
            <a:xfrm>
              <a:off x="0" y="-38100"/>
              <a:ext cx="5385509" cy="216632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81014" y="0"/>
            <a:ext cx="8064775" cy="7406640"/>
            <a:chOff x="0" y="0"/>
            <a:chExt cx="2360062" cy="2167467"/>
          </a:xfrm>
        </p:grpSpPr>
        <p:sp>
          <p:nvSpPr>
            <p:cNvPr name="Freeform 10" id="10"/>
            <p:cNvSpPr/>
            <p:nvPr/>
          </p:nvSpPr>
          <p:spPr>
            <a:xfrm flipH="false" flipV="false" rot="0">
              <a:off x="0" y="0"/>
              <a:ext cx="2360062" cy="2167467"/>
            </a:xfrm>
            <a:custGeom>
              <a:avLst/>
              <a:gdLst/>
              <a:ahLst/>
              <a:cxnLst/>
              <a:rect r="r" b="b" t="t" l="l"/>
              <a:pathLst>
                <a:path h="2167467" w="2360062">
                  <a:moveTo>
                    <a:pt x="0" y="0"/>
                  </a:moveTo>
                  <a:lnTo>
                    <a:pt x="2360062" y="0"/>
                  </a:lnTo>
                  <a:lnTo>
                    <a:pt x="2360062" y="2167467"/>
                  </a:lnTo>
                  <a:lnTo>
                    <a:pt x="0" y="2167467"/>
                  </a:lnTo>
                  <a:close/>
                </a:path>
              </a:pathLst>
            </a:custGeom>
            <a:solidFill>
              <a:srgbClr val="2D3541"/>
            </a:solidFill>
          </p:spPr>
        </p:sp>
        <p:sp>
          <p:nvSpPr>
            <p:cNvPr name="TextBox 11" id="11"/>
            <p:cNvSpPr txBox="true"/>
            <p:nvPr/>
          </p:nvSpPr>
          <p:spPr>
            <a:xfrm>
              <a:off x="0" y="-38100"/>
              <a:ext cx="2360062" cy="2205567"/>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28700" y="2728921"/>
            <a:ext cx="8057653" cy="5603549"/>
            <a:chOff x="0" y="0"/>
            <a:chExt cx="2122180" cy="1475832"/>
          </a:xfrm>
        </p:grpSpPr>
        <p:sp>
          <p:nvSpPr>
            <p:cNvPr name="Freeform 13" id="13"/>
            <p:cNvSpPr/>
            <p:nvPr/>
          </p:nvSpPr>
          <p:spPr>
            <a:xfrm flipH="false" flipV="false" rot="0">
              <a:off x="0" y="0"/>
              <a:ext cx="2122180" cy="1475832"/>
            </a:xfrm>
            <a:custGeom>
              <a:avLst/>
              <a:gdLst/>
              <a:ahLst/>
              <a:cxnLst/>
              <a:rect r="r" b="b" t="t" l="l"/>
              <a:pathLst>
                <a:path h="1475832" w="2122180">
                  <a:moveTo>
                    <a:pt x="0" y="0"/>
                  </a:moveTo>
                  <a:lnTo>
                    <a:pt x="2122180" y="0"/>
                  </a:lnTo>
                  <a:lnTo>
                    <a:pt x="2122180" y="1475832"/>
                  </a:lnTo>
                  <a:lnTo>
                    <a:pt x="0" y="1475832"/>
                  </a:lnTo>
                  <a:close/>
                </a:path>
              </a:pathLst>
            </a:custGeom>
            <a:solidFill>
              <a:srgbClr val="235A6B"/>
            </a:solidFill>
          </p:spPr>
        </p:sp>
        <p:sp>
          <p:nvSpPr>
            <p:cNvPr name="TextBox 14" id="14"/>
            <p:cNvSpPr txBox="true"/>
            <p:nvPr/>
          </p:nvSpPr>
          <p:spPr>
            <a:xfrm>
              <a:off x="0" y="-38100"/>
              <a:ext cx="2122180" cy="1513932"/>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000436" y="2728921"/>
            <a:ext cx="8085917" cy="5892612"/>
          </a:xfrm>
          <a:custGeom>
            <a:avLst/>
            <a:gdLst/>
            <a:ahLst/>
            <a:cxnLst/>
            <a:rect r="r" b="b" t="t" l="l"/>
            <a:pathLst>
              <a:path h="5892612" w="8085917">
                <a:moveTo>
                  <a:pt x="0" y="0"/>
                </a:moveTo>
                <a:lnTo>
                  <a:pt x="8085917" y="0"/>
                </a:lnTo>
                <a:lnTo>
                  <a:pt x="8085917" y="5892612"/>
                </a:lnTo>
                <a:lnTo>
                  <a:pt x="0" y="5892612"/>
                </a:lnTo>
                <a:lnTo>
                  <a:pt x="0" y="0"/>
                </a:lnTo>
                <a:close/>
              </a:path>
            </a:pathLst>
          </a:custGeom>
          <a:blipFill>
            <a:blip r:embed="rId3"/>
            <a:stretch>
              <a:fillRect l="0" t="0" r="0" b="0"/>
            </a:stretch>
          </a:blipFill>
        </p:spPr>
      </p:sp>
      <p:sp>
        <p:nvSpPr>
          <p:cNvPr name="TextBox 16" id="16"/>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7" id="17"/>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5</a:t>
            </a:r>
          </a:p>
        </p:txBody>
      </p:sp>
      <p:sp>
        <p:nvSpPr>
          <p:cNvPr name="TextBox 18" id="18"/>
          <p:cNvSpPr txBox="true"/>
          <p:nvPr/>
        </p:nvSpPr>
        <p:spPr>
          <a:xfrm rot="0">
            <a:off x="2976412" y="1696581"/>
            <a:ext cx="4463725" cy="835534"/>
          </a:xfrm>
          <a:prstGeom prst="rect">
            <a:avLst/>
          </a:prstGeom>
        </p:spPr>
        <p:txBody>
          <a:bodyPr anchor="t" rtlCol="false" tIns="0" lIns="0" bIns="0" rIns="0">
            <a:spAutoFit/>
          </a:bodyPr>
          <a:lstStyle/>
          <a:p>
            <a:pPr algn="l">
              <a:lnSpc>
                <a:spcPts val="5976"/>
              </a:lnSpc>
            </a:pPr>
            <a:r>
              <a:rPr lang="en-US" sz="7200">
                <a:solidFill>
                  <a:srgbClr val="F7FDFE"/>
                </a:solidFill>
                <a:latin typeface="Bebas Neue"/>
                <a:ea typeface="Bebas Neue"/>
                <a:cs typeface="Bebas Neue"/>
                <a:sym typeface="Bebas Neue"/>
              </a:rPr>
              <a:t>INTRODUCTION</a:t>
            </a:r>
          </a:p>
        </p:txBody>
      </p:sp>
      <p:sp>
        <p:nvSpPr>
          <p:cNvPr name="TextBox 19" id="19"/>
          <p:cNvSpPr txBox="true"/>
          <p:nvPr/>
        </p:nvSpPr>
        <p:spPr>
          <a:xfrm rot="0">
            <a:off x="9534359" y="2170663"/>
            <a:ext cx="8585157" cy="2485937"/>
          </a:xfrm>
          <a:prstGeom prst="rect">
            <a:avLst/>
          </a:prstGeom>
        </p:spPr>
        <p:txBody>
          <a:bodyPr anchor="t" rtlCol="false" tIns="0" lIns="0" bIns="0" rIns="0">
            <a:spAutoFit/>
          </a:bodyPr>
          <a:lstStyle/>
          <a:p>
            <a:pPr algn="l">
              <a:lnSpc>
                <a:spcPts val="5064"/>
              </a:lnSpc>
            </a:pPr>
            <a:r>
              <a:rPr lang="en-US" sz="2532" b="true">
                <a:solidFill>
                  <a:srgbClr val="F7FDFE"/>
                </a:solidFill>
                <a:latin typeface="Proxima Nova Bold"/>
                <a:ea typeface="Proxima Nova Bold"/>
                <a:cs typeface="Proxima Nova Bold"/>
                <a:sym typeface="Proxima Nova Bold"/>
              </a:rPr>
              <a:t>Decoding Diabetes" is a user-friendly app for at-home diabetes risk assessment. It uses machine learning and image processing to analyze neck circumference, foot ulcers, infected nails, and retinopathy images. </a:t>
            </a:r>
          </a:p>
        </p:txBody>
      </p:sp>
      <p:sp>
        <p:nvSpPr>
          <p:cNvPr name="TextBox 20" id="20"/>
          <p:cNvSpPr txBox="true"/>
          <p:nvPr/>
        </p:nvSpPr>
        <p:spPr>
          <a:xfrm rot="0">
            <a:off x="10620156" y="5347832"/>
            <a:ext cx="7312423" cy="2984638"/>
          </a:xfrm>
          <a:prstGeom prst="rect">
            <a:avLst/>
          </a:prstGeom>
        </p:spPr>
        <p:txBody>
          <a:bodyPr anchor="t" rtlCol="false" tIns="0" lIns="0" bIns="0" rIns="0">
            <a:spAutoFit/>
          </a:bodyPr>
          <a:lstStyle/>
          <a:p>
            <a:pPr algn="l">
              <a:lnSpc>
                <a:spcPts val="4809"/>
              </a:lnSpc>
            </a:pPr>
            <a:r>
              <a:rPr lang="en-US" sz="2404">
                <a:solidFill>
                  <a:srgbClr val="F7FDFE"/>
                </a:solidFill>
                <a:latin typeface="Proxima Nova"/>
                <a:ea typeface="Proxima Nova"/>
                <a:cs typeface="Proxima Nova"/>
                <a:sym typeface="Proxima Nova"/>
              </a:rPr>
              <a:t>•Enables easy diabetes risk assessment from home.</a:t>
            </a:r>
          </a:p>
          <a:p>
            <a:pPr algn="l">
              <a:lnSpc>
                <a:spcPts val="4809"/>
              </a:lnSpc>
            </a:pPr>
            <a:r>
              <a:rPr lang="en-US" sz="2404">
                <a:solidFill>
                  <a:srgbClr val="F7FDFE"/>
                </a:solidFill>
                <a:latin typeface="Proxima Nova"/>
                <a:ea typeface="Proxima Nova"/>
                <a:cs typeface="Proxima Nova"/>
                <a:sym typeface="Proxima Nova"/>
              </a:rPr>
              <a:t>•Identifies potential risks through diverse indicators.</a:t>
            </a:r>
          </a:p>
          <a:p>
            <a:pPr algn="l">
              <a:lnSpc>
                <a:spcPts val="4809"/>
              </a:lnSpc>
            </a:pPr>
            <a:r>
              <a:rPr lang="en-US" sz="2404">
                <a:solidFill>
                  <a:srgbClr val="F7FDFE"/>
                </a:solidFill>
                <a:latin typeface="Proxima Nova"/>
                <a:ea typeface="Proxima Nova"/>
                <a:cs typeface="Proxima Nova"/>
                <a:sym typeface="Proxima Nova"/>
              </a:rPr>
              <a:t>•Simple interface for accessibility to all users.</a:t>
            </a:r>
          </a:p>
          <a:p>
            <a:pPr algn="l">
              <a:lnSpc>
                <a:spcPts val="4809"/>
              </a:lnSpc>
            </a:pPr>
            <a:r>
              <a:rPr lang="en-US" sz="2404">
                <a:solidFill>
                  <a:srgbClr val="F7FDFE"/>
                </a:solidFill>
                <a:latin typeface="Proxima Nova"/>
                <a:ea typeface="Proxima Nova"/>
                <a:cs typeface="Proxima Nova"/>
                <a:sym typeface="Proxima Nova"/>
              </a:rPr>
              <a:t>•Prompts early awareness, contributing to better healthcare outcomes.</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TextBox 3" id="3"/>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IT21083228|  Methiny.S  |  R24-120</a:t>
            </a:r>
          </a:p>
        </p:txBody>
      </p:sp>
      <p:sp>
        <p:nvSpPr>
          <p:cNvPr name="TextBox 4" id="4"/>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5" id="5"/>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50</a:t>
            </a:r>
          </a:p>
        </p:txBody>
      </p:sp>
      <p:sp>
        <p:nvSpPr>
          <p:cNvPr name="Freeform 6" id="6"/>
          <p:cNvSpPr/>
          <p:nvPr/>
        </p:nvSpPr>
        <p:spPr>
          <a:xfrm flipH="false" flipV="false" rot="0">
            <a:off x="0" y="0"/>
            <a:ext cx="18288000" cy="9258300"/>
          </a:xfrm>
          <a:custGeom>
            <a:avLst/>
            <a:gdLst/>
            <a:ahLst/>
            <a:cxnLst/>
            <a:rect r="r" b="b" t="t" l="l"/>
            <a:pathLst>
              <a:path h="9258300" w="18288000">
                <a:moveTo>
                  <a:pt x="0" y="0"/>
                </a:moveTo>
                <a:lnTo>
                  <a:pt x="18288000" y="0"/>
                </a:lnTo>
                <a:lnTo>
                  <a:pt x="18288000" y="9258300"/>
                </a:lnTo>
                <a:lnTo>
                  <a:pt x="0" y="9258300"/>
                </a:lnTo>
                <a:lnTo>
                  <a:pt x="0" y="0"/>
                </a:lnTo>
                <a:close/>
              </a:path>
            </a:pathLst>
          </a:custGeom>
          <a:blipFill>
            <a:blip r:embed="rId3"/>
            <a:stretch>
              <a:fillRect l="0" t="-15864" r="0" b="-15864"/>
            </a:stretch>
          </a:blipFill>
        </p:spPr>
      </p:sp>
      <p:grpSp>
        <p:nvGrpSpPr>
          <p:cNvPr name="Group 7" id="7"/>
          <p:cNvGrpSpPr/>
          <p:nvPr/>
        </p:nvGrpSpPr>
        <p:grpSpPr>
          <a:xfrm rot="0">
            <a:off x="0" y="1985761"/>
            <a:ext cx="18288000" cy="7272539"/>
            <a:chOff x="0" y="0"/>
            <a:chExt cx="5351770" cy="2128224"/>
          </a:xfrm>
        </p:grpSpPr>
        <p:sp>
          <p:nvSpPr>
            <p:cNvPr name="Freeform 8" id="8"/>
            <p:cNvSpPr/>
            <p:nvPr/>
          </p:nvSpPr>
          <p:spPr>
            <a:xfrm flipH="false" flipV="false" rot="0">
              <a:off x="0" y="0"/>
              <a:ext cx="5351769" cy="2128224"/>
            </a:xfrm>
            <a:custGeom>
              <a:avLst/>
              <a:gdLst/>
              <a:ahLst/>
              <a:cxnLst/>
              <a:rect r="r" b="b" t="t" l="l"/>
              <a:pathLst>
                <a:path h="2128224" w="5351769">
                  <a:moveTo>
                    <a:pt x="0" y="0"/>
                  </a:moveTo>
                  <a:lnTo>
                    <a:pt x="5351769" y="0"/>
                  </a:lnTo>
                  <a:lnTo>
                    <a:pt x="5351769" y="2128224"/>
                  </a:lnTo>
                  <a:lnTo>
                    <a:pt x="0" y="2128224"/>
                  </a:lnTo>
                  <a:close/>
                </a:path>
              </a:pathLst>
            </a:custGeom>
            <a:solidFill>
              <a:srgbClr val="48BAC3"/>
            </a:solidFill>
          </p:spPr>
        </p:sp>
        <p:sp>
          <p:nvSpPr>
            <p:cNvPr name="TextBox 9" id="9"/>
            <p:cNvSpPr txBox="true"/>
            <p:nvPr/>
          </p:nvSpPr>
          <p:spPr>
            <a:xfrm>
              <a:off x="0" y="-38100"/>
              <a:ext cx="5351770" cy="2166324"/>
            </a:xfrm>
            <a:prstGeom prst="rect">
              <a:avLst/>
            </a:prstGeom>
          </p:spPr>
          <p:txBody>
            <a:bodyPr anchor="ctr" rtlCol="false" tIns="50800" lIns="50800" bIns="50800" rIns="50800"/>
            <a:lstStyle/>
            <a:p>
              <a:pPr algn="ctr">
                <a:lnSpc>
                  <a:spcPts val="2659"/>
                </a:lnSpc>
              </a:pPr>
            </a:p>
          </p:txBody>
        </p:sp>
      </p:grpSp>
      <p:sp>
        <p:nvSpPr>
          <p:cNvPr name="AutoShape 10" id="10"/>
          <p:cNvSpPr/>
          <p:nvPr/>
        </p:nvSpPr>
        <p:spPr>
          <a:xfrm flipV="true">
            <a:off x="8333365" y="7548094"/>
            <a:ext cx="9954635" cy="0"/>
          </a:xfrm>
          <a:prstGeom prst="line">
            <a:avLst/>
          </a:prstGeom>
          <a:ln cap="flat" w="28575">
            <a:solidFill>
              <a:srgbClr val="FFFFFF"/>
            </a:solidFill>
            <a:prstDash val="solid"/>
            <a:headEnd type="none" len="sm" w="sm"/>
            <a:tailEnd type="none" len="sm" w="sm"/>
          </a:ln>
        </p:spPr>
      </p:sp>
      <p:grpSp>
        <p:nvGrpSpPr>
          <p:cNvPr name="Group 11" id="11"/>
          <p:cNvGrpSpPr/>
          <p:nvPr/>
        </p:nvGrpSpPr>
        <p:grpSpPr>
          <a:xfrm rot="0">
            <a:off x="1029595" y="925830"/>
            <a:ext cx="7303770" cy="7406640"/>
            <a:chOff x="0" y="0"/>
            <a:chExt cx="2137363" cy="2167467"/>
          </a:xfrm>
        </p:grpSpPr>
        <p:sp>
          <p:nvSpPr>
            <p:cNvPr name="Freeform 12" id="12"/>
            <p:cNvSpPr/>
            <p:nvPr/>
          </p:nvSpPr>
          <p:spPr>
            <a:xfrm flipH="false" flipV="false" rot="0">
              <a:off x="0" y="0"/>
              <a:ext cx="2137363" cy="2167467"/>
            </a:xfrm>
            <a:custGeom>
              <a:avLst/>
              <a:gdLst/>
              <a:ahLst/>
              <a:cxnLst/>
              <a:rect r="r" b="b" t="t" l="l"/>
              <a:pathLst>
                <a:path h="2167467" w="2137363">
                  <a:moveTo>
                    <a:pt x="0" y="0"/>
                  </a:moveTo>
                  <a:lnTo>
                    <a:pt x="2137363" y="0"/>
                  </a:lnTo>
                  <a:lnTo>
                    <a:pt x="2137363" y="2167467"/>
                  </a:lnTo>
                  <a:lnTo>
                    <a:pt x="0" y="2167467"/>
                  </a:lnTo>
                  <a:close/>
                </a:path>
              </a:pathLst>
            </a:custGeom>
            <a:solidFill>
              <a:srgbClr val="2D3541"/>
            </a:solidFill>
          </p:spPr>
        </p:sp>
        <p:sp>
          <p:nvSpPr>
            <p:cNvPr name="TextBox 13" id="13"/>
            <p:cNvSpPr txBox="true"/>
            <p:nvPr/>
          </p:nvSpPr>
          <p:spPr>
            <a:xfrm>
              <a:off x="0" y="-38100"/>
              <a:ext cx="2137363" cy="2205567"/>
            </a:xfrm>
            <a:prstGeom prst="rect">
              <a:avLst/>
            </a:prstGeom>
          </p:spPr>
          <p:txBody>
            <a:bodyPr anchor="ctr" rtlCol="false" tIns="50800" lIns="50800" bIns="50800" rIns="50800"/>
            <a:lstStyle/>
            <a:p>
              <a:pPr algn="ctr">
                <a:lnSpc>
                  <a:spcPts val="2659"/>
                </a:lnSpc>
              </a:pPr>
            </a:p>
          </p:txBody>
        </p:sp>
      </p:grpSp>
      <p:sp>
        <p:nvSpPr>
          <p:cNvPr name="AutoShape 14" id="14"/>
          <p:cNvSpPr/>
          <p:nvPr/>
        </p:nvSpPr>
        <p:spPr>
          <a:xfrm>
            <a:off x="2655914" y="7548094"/>
            <a:ext cx="4051133" cy="0"/>
          </a:xfrm>
          <a:prstGeom prst="line">
            <a:avLst/>
          </a:prstGeom>
          <a:ln cap="flat" w="28575">
            <a:solidFill>
              <a:srgbClr val="FFFFFF"/>
            </a:solidFill>
            <a:prstDash val="sysDot"/>
            <a:headEnd type="none" len="sm" w="sm"/>
            <a:tailEnd type="none" len="sm" w="sm"/>
          </a:ln>
        </p:spPr>
      </p:sp>
      <p:sp>
        <p:nvSpPr>
          <p:cNvPr name="Freeform 15" id="15"/>
          <p:cNvSpPr/>
          <p:nvPr/>
        </p:nvSpPr>
        <p:spPr>
          <a:xfrm flipH="false" flipV="false" rot="0">
            <a:off x="3661214" y="5313616"/>
            <a:ext cx="2040531" cy="2093032"/>
          </a:xfrm>
          <a:custGeom>
            <a:avLst/>
            <a:gdLst/>
            <a:ahLst/>
            <a:cxnLst/>
            <a:rect r="r" b="b" t="t" l="l"/>
            <a:pathLst>
              <a:path h="2093032" w="2040531">
                <a:moveTo>
                  <a:pt x="0" y="0"/>
                </a:moveTo>
                <a:lnTo>
                  <a:pt x="2040531" y="0"/>
                </a:lnTo>
                <a:lnTo>
                  <a:pt x="2040531" y="2093031"/>
                </a:lnTo>
                <a:lnTo>
                  <a:pt x="0" y="2093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869424" y="1796804"/>
            <a:ext cx="5745217" cy="835534"/>
          </a:xfrm>
          <a:prstGeom prst="rect">
            <a:avLst/>
          </a:prstGeom>
        </p:spPr>
        <p:txBody>
          <a:bodyPr anchor="t" rtlCol="false" tIns="0" lIns="0" bIns="0" rIns="0">
            <a:spAutoFit/>
          </a:bodyPr>
          <a:lstStyle/>
          <a:p>
            <a:pPr algn="l">
              <a:lnSpc>
                <a:spcPts val="5976"/>
              </a:lnSpc>
            </a:pPr>
            <a:r>
              <a:rPr lang="en-US" sz="7200">
                <a:solidFill>
                  <a:srgbClr val="F7FDFE"/>
                </a:solidFill>
                <a:latin typeface="Bebas Neue"/>
                <a:ea typeface="Bebas Neue"/>
                <a:cs typeface="Bebas Neue"/>
                <a:sym typeface="Bebas Neue"/>
              </a:rPr>
              <a:t>MAIN OBJECTIVES</a:t>
            </a:r>
          </a:p>
        </p:txBody>
      </p:sp>
      <p:sp>
        <p:nvSpPr>
          <p:cNvPr name="TextBox 17" id="17"/>
          <p:cNvSpPr txBox="true"/>
          <p:nvPr/>
        </p:nvSpPr>
        <p:spPr>
          <a:xfrm rot="0">
            <a:off x="9764826" y="2747010"/>
            <a:ext cx="6424353" cy="4838318"/>
          </a:xfrm>
          <a:prstGeom prst="rect">
            <a:avLst/>
          </a:prstGeom>
        </p:spPr>
        <p:txBody>
          <a:bodyPr anchor="t" rtlCol="false" tIns="0" lIns="0" bIns="0" rIns="0">
            <a:spAutoFit/>
          </a:bodyPr>
          <a:lstStyle/>
          <a:p>
            <a:pPr algn="l">
              <a:lnSpc>
                <a:spcPts val="4320"/>
              </a:lnSpc>
            </a:pPr>
            <a:r>
              <a:rPr lang="en-US" sz="2160">
                <a:solidFill>
                  <a:srgbClr val="F7FDFE"/>
                </a:solidFill>
                <a:latin typeface="Proxima Nova"/>
                <a:ea typeface="Proxima Nova"/>
                <a:cs typeface="Proxima Nova"/>
                <a:sym typeface="Proxima Nova"/>
              </a:rPr>
              <a:t>•Create a web application to detect diabetes using pictures of infected nails.</a:t>
            </a:r>
          </a:p>
          <a:p>
            <a:pPr algn="l">
              <a:lnSpc>
                <a:spcPts val="4320"/>
              </a:lnSpc>
            </a:pPr>
          </a:p>
          <a:p>
            <a:pPr algn="l">
              <a:lnSpc>
                <a:spcPts val="4320"/>
              </a:lnSpc>
            </a:pPr>
            <a:r>
              <a:rPr lang="en-US" sz="2160">
                <a:solidFill>
                  <a:srgbClr val="F7FDFE"/>
                </a:solidFill>
                <a:latin typeface="Proxima Nova"/>
                <a:ea typeface="Proxima Nova"/>
                <a:cs typeface="Proxima Nova"/>
                <a:sym typeface="Proxima Nova"/>
              </a:rPr>
              <a:t>•Test the program on many nail pictures to confirm its accuracy for people with and without diabetes.</a:t>
            </a:r>
          </a:p>
          <a:p>
            <a:pPr algn="l">
              <a:lnSpc>
                <a:spcPts val="4320"/>
              </a:lnSpc>
            </a:pPr>
          </a:p>
          <a:p>
            <a:pPr algn="l">
              <a:lnSpc>
                <a:spcPts val="4320"/>
              </a:lnSpc>
            </a:pPr>
            <a:r>
              <a:rPr lang="en-US" sz="2160">
                <a:solidFill>
                  <a:srgbClr val="F7FDFE"/>
                </a:solidFill>
                <a:latin typeface="Proxima Nova"/>
                <a:ea typeface="Proxima Nova"/>
                <a:cs typeface="Proxima Nova"/>
                <a:sym typeface="Proxima Nova"/>
              </a:rPr>
              <a:t>•Implement a user-friendly interface for accessibility.</a:t>
            </a:r>
          </a:p>
          <a:p>
            <a:pPr algn="l">
              <a:lnSpc>
                <a:spcPts val="4320"/>
              </a:lnSpc>
            </a:pPr>
          </a:p>
          <a:p>
            <a:pPr algn="l">
              <a:lnSpc>
                <a:spcPts val="4320"/>
              </a:lnSpc>
            </a:pPr>
          </a:p>
        </p:txBody>
      </p:sp>
      <p:sp>
        <p:nvSpPr>
          <p:cNvPr name="TextBox 18" id="18"/>
          <p:cNvSpPr txBox="true"/>
          <p:nvPr/>
        </p:nvSpPr>
        <p:spPr>
          <a:xfrm rot="0">
            <a:off x="1869424" y="2747010"/>
            <a:ext cx="6292229" cy="2146553"/>
          </a:xfrm>
          <a:prstGeom prst="rect">
            <a:avLst/>
          </a:prstGeom>
        </p:spPr>
        <p:txBody>
          <a:bodyPr anchor="t" rtlCol="false" tIns="0" lIns="0" bIns="0" rIns="0">
            <a:spAutoFit/>
          </a:bodyPr>
          <a:lstStyle/>
          <a:p>
            <a:pPr algn="l">
              <a:lnSpc>
                <a:spcPts val="4320"/>
              </a:lnSpc>
            </a:pPr>
            <a:r>
              <a:rPr lang="en-US" sz="2160">
                <a:solidFill>
                  <a:srgbClr val="F7FDFE"/>
                </a:solidFill>
                <a:latin typeface="Proxima Nova"/>
                <a:ea typeface="Proxima Nova"/>
                <a:cs typeface="Proxima Nova"/>
                <a:sym typeface="Proxima Nova"/>
              </a:rPr>
              <a:t>Create a web application that can tell if someone might have diabetes by looking at pictures of their infected nails.</a:t>
            </a:r>
          </a:p>
          <a:p>
            <a:pPr algn="l">
              <a:lnSpc>
                <a:spcPts val="4320"/>
              </a:lnSpc>
            </a:pPr>
          </a:p>
        </p:txBody>
      </p:sp>
      <p:sp>
        <p:nvSpPr>
          <p:cNvPr name="TextBox 19" id="19"/>
          <p:cNvSpPr txBox="true"/>
          <p:nvPr/>
        </p:nvSpPr>
        <p:spPr>
          <a:xfrm rot="0">
            <a:off x="9764826" y="1857193"/>
            <a:ext cx="5028801" cy="638556"/>
          </a:xfrm>
          <a:prstGeom prst="rect">
            <a:avLst/>
          </a:prstGeom>
        </p:spPr>
        <p:txBody>
          <a:bodyPr anchor="t" rtlCol="false" tIns="0" lIns="0" bIns="0" rIns="0">
            <a:spAutoFit/>
          </a:bodyPr>
          <a:lstStyle/>
          <a:p>
            <a:pPr algn="l">
              <a:lnSpc>
                <a:spcPts val="4482"/>
              </a:lnSpc>
            </a:pPr>
            <a:r>
              <a:rPr lang="en-US" sz="5400">
                <a:solidFill>
                  <a:srgbClr val="203F4C"/>
                </a:solidFill>
                <a:latin typeface="Bebas Neue"/>
                <a:ea typeface="Bebas Neue"/>
                <a:cs typeface="Bebas Neue"/>
                <a:sym typeface="Bebas Neue"/>
              </a:rPr>
              <a:t>SPECIFIC OBJECTIVES</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TextBox 3" id="3"/>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IT21083228|</a:t>
            </a:r>
            <a:r>
              <a:rPr lang="en-US" sz="1800" b="true">
                <a:solidFill>
                  <a:srgbClr val="000000"/>
                </a:solidFill>
                <a:latin typeface="Canva Sans Bold"/>
                <a:ea typeface="Canva Sans Bold"/>
                <a:cs typeface="Canva Sans Bold"/>
                <a:sym typeface="Canva Sans Bold"/>
              </a:rPr>
              <a:t> Methiny.S | R24-120</a:t>
            </a:r>
          </a:p>
        </p:txBody>
      </p:sp>
      <p:sp>
        <p:nvSpPr>
          <p:cNvPr name="TextBox 4" id="4"/>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5" id="5"/>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51</a:t>
            </a:r>
          </a:p>
        </p:txBody>
      </p:sp>
      <p:sp>
        <p:nvSpPr>
          <p:cNvPr name="Freeform 6" id="6"/>
          <p:cNvSpPr/>
          <p:nvPr/>
        </p:nvSpPr>
        <p:spPr>
          <a:xfrm flipH="false" flipV="false" rot="0">
            <a:off x="0" y="0"/>
            <a:ext cx="18288000" cy="9258300"/>
          </a:xfrm>
          <a:custGeom>
            <a:avLst/>
            <a:gdLst/>
            <a:ahLst/>
            <a:cxnLst/>
            <a:rect r="r" b="b" t="t" l="l"/>
            <a:pathLst>
              <a:path h="9258300" w="18288000">
                <a:moveTo>
                  <a:pt x="0" y="0"/>
                </a:moveTo>
                <a:lnTo>
                  <a:pt x="18288000" y="0"/>
                </a:lnTo>
                <a:lnTo>
                  <a:pt x="18288000" y="9258300"/>
                </a:lnTo>
                <a:lnTo>
                  <a:pt x="0" y="9258300"/>
                </a:lnTo>
                <a:lnTo>
                  <a:pt x="0" y="0"/>
                </a:lnTo>
                <a:close/>
              </a:path>
            </a:pathLst>
          </a:custGeom>
          <a:blipFill>
            <a:blip r:embed="rId3">
              <a:alphaModFix amt="43000"/>
            </a:blip>
            <a:stretch>
              <a:fillRect l="0" t="-16720" r="0" b="-14966"/>
            </a:stretch>
          </a:blipFill>
        </p:spPr>
      </p:sp>
      <p:grpSp>
        <p:nvGrpSpPr>
          <p:cNvPr name="Group 7" id="7"/>
          <p:cNvGrpSpPr/>
          <p:nvPr/>
        </p:nvGrpSpPr>
        <p:grpSpPr>
          <a:xfrm rot="0">
            <a:off x="909597" y="1038225"/>
            <a:ext cx="14351415" cy="7276774"/>
            <a:chOff x="0" y="0"/>
            <a:chExt cx="4274726" cy="2167467"/>
          </a:xfrm>
        </p:grpSpPr>
        <p:sp>
          <p:nvSpPr>
            <p:cNvPr name="Freeform 8" id="8"/>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7FDFE"/>
            </a:solidFill>
          </p:spPr>
        </p:sp>
        <p:sp>
          <p:nvSpPr>
            <p:cNvPr name="TextBox 9" id="9"/>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AutoShape 10" id="10"/>
          <p:cNvSpPr/>
          <p:nvPr/>
        </p:nvSpPr>
        <p:spPr>
          <a:xfrm>
            <a:off x="1830932" y="3373714"/>
            <a:ext cx="12075838" cy="0"/>
          </a:xfrm>
          <a:prstGeom prst="line">
            <a:avLst/>
          </a:prstGeom>
          <a:ln cap="flat" w="38100">
            <a:solidFill>
              <a:srgbClr val="48BAC3"/>
            </a:solidFill>
            <a:prstDash val="solid"/>
            <a:headEnd type="none" len="sm" w="sm"/>
            <a:tailEnd type="none" len="sm" w="sm"/>
          </a:ln>
        </p:spPr>
      </p:sp>
      <p:grpSp>
        <p:nvGrpSpPr>
          <p:cNvPr name="Group 11" id="11"/>
          <p:cNvGrpSpPr/>
          <p:nvPr/>
        </p:nvGrpSpPr>
        <p:grpSpPr>
          <a:xfrm rot="0">
            <a:off x="1830932" y="3998709"/>
            <a:ext cx="7783873" cy="3399681"/>
            <a:chOff x="0" y="0"/>
            <a:chExt cx="2318512" cy="1012632"/>
          </a:xfrm>
        </p:grpSpPr>
        <p:sp>
          <p:nvSpPr>
            <p:cNvPr name="Freeform 12" id="12"/>
            <p:cNvSpPr/>
            <p:nvPr/>
          </p:nvSpPr>
          <p:spPr>
            <a:xfrm flipH="false" flipV="false" rot="0">
              <a:off x="0" y="0"/>
              <a:ext cx="2318512" cy="1012632"/>
            </a:xfrm>
            <a:custGeom>
              <a:avLst/>
              <a:gdLst/>
              <a:ahLst/>
              <a:cxnLst/>
              <a:rect r="r" b="b" t="t" l="l"/>
              <a:pathLst>
                <a:path h="1012632" w="2318512">
                  <a:moveTo>
                    <a:pt x="0" y="0"/>
                  </a:moveTo>
                  <a:lnTo>
                    <a:pt x="2318512" y="0"/>
                  </a:lnTo>
                  <a:lnTo>
                    <a:pt x="2318512" y="1012632"/>
                  </a:lnTo>
                  <a:lnTo>
                    <a:pt x="0" y="1012632"/>
                  </a:lnTo>
                  <a:close/>
                </a:path>
              </a:pathLst>
            </a:custGeom>
            <a:solidFill>
              <a:srgbClr val="000000">
                <a:alpha val="0"/>
              </a:srgbClr>
            </a:solidFill>
            <a:ln w="38100" cap="sq">
              <a:solidFill>
                <a:srgbClr val="48BAC3"/>
              </a:solidFill>
              <a:prstDash val="solid"/>
              <a:miter/>
            </a:ln>
          </p:spPr>
        </p:sp>
        <p:sp>
          <p:nvSpPr>
            <p:cNvPr name="TextBox 13" id="13"/>
            <p:cNvSpPr txBox="true"/>
            <p:nvPr/>
          </p:nvSpPr>
          <p:spPr>
            <a:xfrm>
              <a:off x="0" y="-38100"/>
              <a:ext cx="2318512" cy="1050732"/>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390645" y="1880739"/>
            <a:ext cx="4202908" cy="5938891"/>
          </a:xfrm>
          <a:custGeom>
            <a:avLst/>
            <a:gdLst/>
            <a:ahLst/>
            <a:cxnLst/>
            <a:rect r="r" b="b" t="t" l="l"/>
            <a:pathLst>
              <a:path h="5938891" w="4202908">
                <a:moveTo>
                  <a:pt x="0" y="0"/>
                </a:moveTo>
                <a:lnTo>
                  <a:pt x="4202908" y="0"/>
                </a:lnTo>
                <a:lnTo>
                  <a:pt x="4202908" y="5938891"/>
                </a:lnTo>
                <a:lnTo>
                  <a:pt x="0" y="5938891"/>
                </a:lnTo>
                <a:lnTo>
                  <a:pt x="0" y="0"/>
                </a:lnTo>
                <a:close/>
              </a:path>
            </a:pathLst>
          </a:custGeom>
          <a:blipFill>
            <a:blip r:embed="rId4"/>
            <a:stretch>
              <a:fillRect l="0" t="0" r="0" b="0"/>
            </a:stretch>
          </a:blipFill>
        </p:spPr>
      </p:sp>
      <p:sp>
        <p:nvSpPr>
          <p:cNvPr name="TextBox 15" id="15"/>
          <p:cNvSpPr txBox="true"/>
          <p:nvPr/>
        </p:nvSpPr>
        <p:spPr>
          <a:xfrm rot="0">
            <a:off x="1830932" y="2214114"/>
            <a:ext cx="5813353" cy="1142756"/>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METHODOLOGY</a:t>
            </a:r>
          </a:p>
        </p:txBody>
      </p:sp>
      <p:sp>
        <p:nvSpPr>
          <p:cNvPr name="TextBox 16" id="16"/>
          <p:cNvSpPr txBox="true"/>
          <p:nvPr/>
        </p:nvSpPr>
        <p:spPr>
          <a:xfrm rot="0">
            <a:off x="2155433" y="4762337"/>
            <a:ext cx="3156895" cy="348218"/>
          </a:xfrm>
          <a:prstGeom prst="rect">
            <a:avLst/>
          </a:prstGeom>
        </p:spPr>
        <p:txBody>
          <a:bodyPr anchor="t" rtlCol="false" tIns="0" lIns="0" bIns="0" rIns="0">
            <a:spAutoFit/>
          </a:bodyPr>
          <a:lstStyle/>
          <a:p>
            <a:pPr algn="l" marL="572708" indent="-286354" lvl="1">
              <a:lnSpc>
                <a:spcPts val="2652"/>
              </a:lnSpc>
              <a:buFont typeface="Arial"/>
              <a:buChar char="•"/>
            </a:pPr>
            <a:r>
              <a:rPr lang="en-US" sz="2652">
                <a:solidFill>
                  <a:srgbClr val="2D3541"/>
                </a:solidFill>
                <a:latin typeface="Proxima Nova"/>
                <a:ea typeface="Proxima Nova"/>
                <a:cs typeface="Proxima Nova"/>
                <a:sym typeface="Proxima Nova"/>
              </a:rPr>
              <a:t>System Diagram</a:t>
            </a:r>
          </a:p>
        </p:txBody>
      </p:sp>
      <p:sp>
        <p:nvSpPr>
          <p:cNvPr name="TextBox 17" id="17"/>
          <p:cNvSpPr txBox="true"/>
          <p:nvPr/>
        </p:nvSpPr>
        <p:spPr>
          <a:xfrm rot="0">
            <a:off x="2155433" y="6171217"/>
            <a:ext cx="3920850" cy="348218"/>
          </a:xfrm>
          <a:prstGeom prst="rect">
            <a:avLst/>
          </a:prstGeom>
        </p:spPr>
        <p:txBody>
          <a:bodyPr anchor="t" rtlCol="false" tIns="0" lIns="0" bIns="0" rIns="0">
            <a:spAutoFit/>
          </a:bodyPr>
          <a:lstStyle/>
          <a:p>
            <a:pPr algn="l" marL="572708" indent="-286354" lvl="1">
              <a:lnSpc>
                <a:spcPts val="2652"/>
              </a:lnSpc>
              <a:buFont typeface="Arial"/>
              <a:buChar char="•"/>
            </a:pPr>
            <a:r>
              <a:rPr lang="en-US" sz="2652">
                <a:solidFill>
                  <a:srgbClr val="2D3541"/>
                </a:solidFill>
                <a:latin typeface="Proxima Nova"/>
                <a:ea typeface="Proxima Nova"/>
                <a:cs typeface="Proxima Nova"/>
                <a:sym typeface="Proxima Nova"/>
              </a:rPr>
              <a:t>Completion of Project</a:t>
            </a:r>
          </a:p>
        </p:txBody>
      </p:sp>
      <p:sp>
        <p:nvSpPr>
          <p:cNvPr name="TextBox 18" id="18"/>
          <p:cNvSpPr txBox="true"/>
          <p:nvPr/>
        </p:nvSpPr>
        <p:spPr>
          <a:xfrm rot="0">
            <a:off x="2155433" y="5466777"/>
            <a:ext cx="4091704" cy="348218"/>
          </a:xfrm>
          <a:prstGeom prst="rect">
            <a:avLst/>
          </a:prstGeom>
        </p:spPr>
        <p:txBody>
          <a:bodyPr anchor="t" rtlCol="false" tIns="0" lIns="0" bIns="0" rIns="0">
            <a:spAutoFit/>
          </a:bodyPr>
          <a:lstStyle/>
          <a:p>
            <a:pPr algn="l" marL="572708" indent="-286354" lvl="1">
              <a:lnSpc>
                <a:spcPts val="2652"/>
              </a:lnSpc>
              <a:buFont typeface="Arial"/>
              <a:buChar char="•"/>
            </a:pPr>
            <a:r>
              <a:rPr lang="en-US" sz="2652">
                <a:solidFill>
                  <a:srgbClr val="2D3541"/>
                </a:solidFill>
                <a:latin typeface="Proxima Nova"/>
                <a:ea typeface="Proxima Nova"/>
                <a:cs typeface="Proxima Nova"/>
                <a:sym typeface="Proxima Nova"/>
              </a:rPr>
              <a:t>Tools &amp; Technology </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2710562" y="2273624"/>
            <a:ext cx="12866875" cy="7237617"/>
          </a:xfrm>
          <a:custGeom>
            <a:avLst/>
            <a:gdLst/>
            <a:ahLst/>
            <a:cxnLst/>
            <a:rect r="r" b="b" t="t" l="l"/>
            <a:pathLst>
              <a:path h="7237617" w="12866875">
                <a:moveTo>
                  <a:pt x="0" y="0"/>
                </a:moveTo>
                <a:lnTo>
                  <a:pt x="12866876" y="0"/>
                </a:lnTo>
                <a:lnTo>
                  <a:pt x="12866876" y="7237618"/>
                </a:lnTo>
                <a:lnTo>
                  <a:pt x="0" y="7237618"/>
                </a:lnTo>
                <a:lnTo>
                  <a:pt x="0" y="0"/>
                </a:lnTo>
                <a:close/>
              </a:path>
            </a:pathLst>
          </a:custGeom>
          <a:blipFill>
            <a:blip r:embed="rId2"/>
            <a:stretch>
              <a:fillRect l="0" t="0" r="0" b="0"/>
            </a:stretch>
          </a:blipFill>
        </p:spPr>
      </p:sp>
      <p:sp>
        <p:nvSpPr>
          <p:cNvPr name="TextBox 3" id="3"/>
          <p:cNvSpPr txBox="true"/>
          <p:nvPr/>
        </p:nvSpPr>
        <p:spPr>
          <a:xfrm rot="0">
            <a:off x="3283098" y="495886"/>
            <a:ext cx="11721804" cy="1566544"/>
          </a:xfrm>
          <a:prstGeom prst="rect">
            <a:avLst/>
          </a:prstGeom>
        </p:spPr>
        <p:txBody>
          <a:bodyPr anchor="t" rtlCol="false" tIns="0" lIns="0" bIns="0" rIns="0">
            <a:spAutoFit/>
          </a:bodyPr>
          <a:lstStyle/>
          <a:p>
            <a:pPr algn="ctr">
              <a:lnSpc>
                <a:spcPts val="12880"/>
              </a:lnSpc>
            </a:pPr>
            <a:r>
              <a:rPr lang="en-US" sz="9200" b="true">
                <a:solidFill>
                  <a:srgbClr val="2D3541"/>
                </a:solidFill>
                <a:latin typeface="Canva Sans Bold"/>
                <a:ea typeface="Canva Sans Bold"/>
                <a:cs typeface="Canva Sans Bold"/>
                <a:sym typeface="Canva Sans Bold"/>
              </a:rPr>
              <a:t>System Diagram</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grpSp>
        <p:nvGrpSpPr>
          <p:cNvPr name="Group 3" id="3"/>
          <p:cNvGrpSpPr/>
          <p:nvPr/>
        </p:nvGrpSpPr>
        <p:grpSpPr>
          <a:xfrm rot="0">
            <a:off x="0" y="2876584"/>
            <a:ext cx="18288000" cy="6381716"/>
            <a:chOff x="0" y="0"/>
            <a:chExt cx="4885478" cy="1704819"/>
          </a:xfrm>
        </p:grpSpPr>
        <p:sp>
          <p:nvSpPr>
            <p:cNvPr name="Freeform 4" id="4"/>
            <p:cNvSpPr/>
            <p:nvPr/>
          </p:nvSpPr>
          <p:spPr>
            <a:xfrm flipH="false" flipV="false" rot="0">
              <a:off x="0" y="0"/>
              <a:ext cx="4885479" cy="1704819"/>
            </a:xfrm>
            <a:custGeom>
              <a:avLst/>
              <a:gdLst/>
              <a:ahLst/>
              <a:cxnLst/>
              <a:rect r="r" b="b" t="t" l="l"/>
              <a:pathLst>
                <a:path h="1704819" w="4885479">
                  <a:moveTo>
                    <a:pt x="0" y="0"/>
                  </a:moveTo>
                  <a:lnTo>
                    <a:pt x="4885479" y="0"/>
                  </a:lnTo>
                  <a:lnTo>
                    <a:pt x="4885479" y="1704819"/>
                  </a:lnTo>
                  <a:lnTo>
                    <a:pt x="0" y="1704819"/>
                  </a:lnTo>
                  <a:close/>
                </a:path>
              </a:pathLst>
            </a:custGeom>
            <a:solidFill>
              <a:srgbClr val="48BAC3"/>
            </a:solidFill>
          </p:spPr>
        </p:sp>
        <p:sp>
          <p:nvSpPr>
            <p:cNvPr name="TextBox 5" id="5"/>
            <p:cNvSpPr txBox="true"/>
            <p:nvPr/>
          </p:nvSpPr>
          <p:spPr>
            <a:xfrm>
              <a:off x="0" y="-38100"/>
              <a:ext cx="4885478" cy="174291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18288000" cy="2876584"/>
            <a:chOff x="0" y="0"/>
            <a:chExt cx="4816593" cy="757619"/>
          </a:xfrm>
        </p:grpSpPr>
        <p:sp>
          <p:nvSpPr>
            <p:cNvPr name="Freeform 7" id="7"/>
            <p:cNvSpPr/>
            <p:nvPr/>
          </p:nvSpPr>
          <p:spPr>
            <a:xfrm flipH="false" flipV="false" rot="0">
              <a:off x="0" y="0"/>
              <a:ext cx="4816592" cy="757619"/>
            </a:xfrm>
            <a:custGeom>
              <a:avLst/>
              <a:gdLst/>
              <a:ahLst/>
              <a:cxnLst/>
              <a:rect r="r" b="b" t="t" l="l"/>
              <a:pathLst>
                <a:path h="757619" w="4816592">
                  <a:moveTo>
                    <a:pt x="0" y="0"/>
                  </a:moveTo>
                  <a:lnTo>
                    <a:pt x="4816592" y="0"/>
                  </a:lnTo>
                  <a:lnTo>
                    <a:pt x="4816592" y="757619"/>
                  </a:lnTo>
                  <a:lnTo>
                    <a:pt x="0" y="757619"/>
                  </a:lnTo>
                  <a:close/>
                </a:path>
              </a:pathLst>
            </a:custGeom>
            <a:solidFill>
              <a:srgbClr val="F7FDFE"/>
            </a:solidFill>
          </p:spPr>
        </p:sp>
        <p:sp>
          <p:nvSpPr>
            <p:cNvPr name="TextBox 8" id="8"/>
            <p:cNvSpPr txBox="true"/>
            <p:nvPr/>
          </p:nvSpPr>
          <p:spPr>
            <a:xfrm>
              <a:off x="0" y="-38100"/>
              <a:ext cx="4816593" cy="79571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43104" y="1682239"/>
            <a:ext cx="6318615" cy="5374077"/>
          </a:xfrm>
          <a:custGeom>
            <a:avLst/>
            <a:gdLst/>
            <a:ahLst/>
            <a:cxnLst/>
            <a:rect r="r" b="b" t="t" l="l"/>
            <a:pathLst>
              <a:path h="5374077" w="6318615">
                <a:moveTo>
                  <a:pt x="0" y="0"/>
                </a:moveTo>
                <a:lnTo>
                  <a:pt x="6318615" y="0"/>
                </a:lnTo>
                <a:lnTo>
                  <a:pt x="6318615" y="5374076"/>
                </a:lnTo>
                <a:lnTo>
                  <a:pt x="0" y="5374076"/>
                </a:lnTo>
                <a:lnTo>
                  <a:pt x="0" y="0"/>
                </a:lnTo>
                <a:close/>
              </a:path>
            </a:pathLst>
          </a:custGeom>
          <a:blipFill>
            <a:blip r:embed="rId3">
              <a:alphaModFix amt="79000"/>
            </a:blip>
            <a:stretch>
              <a:fillRect l="0" t="0" r="0" b="0"/>
            </a:stretch>
          </a:blipFill>
        </p:spPr>
      </p:sp>
      <p:sp>
        <p:nvSpPr>
          <p:cNvPr name="Freeform 10" id="10"/>
          <p:cNvSpPr/>
          <p:nvPr/>
        </p:nvSpPr>
        <p:spPr>
          <a:xfrm flipH="false" flipV="false" rot="0">
            <a:off x="7012735" y="3473187"/>
            <a:ext cx="769192" cy="773411"/>
          </a:xfrm>
          <a:custGeom>
            <a:avLst/>
            <a:gdLst/>
            <a:ahLst/>
            <a:cxnLst/>
            <a:rect r="r" b="b" t="t" l="l"/>
            <a:pathLst>
              <a:path h="773411" w="769192">
                <a:moveTo>
                  <a:pt x="0" y="0"/>
                </a:moveTo>
                <a:lnTo>
                  <a:pt x="769192" y="0"/>
                </a:lnTo>
                <a:lnTo>
                  <a:pt x="769192" y="773410"/>
                </a:lnTo>
                <a:lnTo>
                  <a:pt x="0" y="773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6966614" y="6067442"/>
            <a:ext cx="766927" cy="740433"/>
          </a:xfrm>
          <a:custGeom>
            <a:avLst/>
            <a:gdLst/>
            <a:ahLst/>
            <a:cxnLst/>
            <a:rect r="r" b="b" t="t" l="l"/>
            <a:pathLst>
              <a:path h="740433" w="766927">
                <a:moveTo>
                  <a:pt x="0" y="0"/>
                </a:moveTo>
                <a:lnTo>
                  <a:pt x="766927" y="0"/>
                </a:lnTo>
                <a:lnTo>
                  <a:pt x="766927" y="740433"/>
                </a:lnTo>
                <a:lnTo>
                  <a:pt x="0" y="7404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1874662" y="3508859"/>
            <a:ext cx="737739" cy="737739"/>
          </a:xfrm>
          <a:custGeom>
            <a:avLst/>
            <a:gdLst/>
            <a:ahLst/>
            <a:cxnLst/>
            <a:rect r="r" b="b" t="t" l="l"/>
            <a:pathLst>
              <a:path h="737739" w="737739">
                <a:moveTo>
                  <a:pt x="0" y="0"/>
                </a:moveTo>
                <a:lnTo>
                  <a:pt x="737739" y="0"/>
                </a:lnTo>
                <a:lnTo>
                  <a:pt x="737739" y="737738"/>
                </a:lnTo>
                <a:lnTo>
                  <a:pt x="0" y="7377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1989485" y="6200815"/>
            <a:ext cx="622916" cy="607060"/>
          </a:xfrm>
          <a:custGeom>
            <a:avLst/>
            <a:gdLst/>
            <a:ahLst/>
            <a:cxnLst/>
            <a:rect r="r" b="b" t="t" l="l"/>
            <a:pathLst>
              <a:path h="607060" w="622916">
                <a:moveTo>
                  <a:pt x="0" y="0"/>
                </a:moveTo>
                <a:lnTo>
                  <a:pt x="622916" y="0"/>
                </a:lnTo>
                <a:lnTo>
                  <a:pt x="622916" y="607060"/>
                </a:lnTo>
                <a:lnTo>
                  <a:pt x="0" y="6070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0" y="-123821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pic>
        <p:nvPicPr>
          <p:cNvPr name="Picture 15" id="15"/>
          <p:cNvPicPr>
            <a:picLocks noChangeAspect="true"/>
          </p:cNvPicPr>
          <p:nvPr/>
        </p:nvPicPr>
        <p:blipFill>
          <a:blip r:embed="rId14"/>
          <a:srcRect l="0" t="0" r="0" b="0"/>
          <a:stretch>
            <a:fillRect/>
          </a:stretch>
        </p:blipFill>
        <p:spPr>
          <a:xfrm flipH="false" flipV="false" rot="0">
            <a:off x="0" y="6807875"/>
            <a:ext cx="2156120" cy="2156120"/>
          </a:xfrm>
          <a:prstGeom prst="rect">
            <a:avLst/>
          </a:prstGeom>
        </p:spPr>
      </p:pic>
      <p:sp>
        <p:nvSpPr>
          <p:cNvPr name="TextBox 16" id="16"/>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IIT21083228| Methiny.S | R24-120</a:t>
            </a:r>
          </a:p>
        </p:txBody>
      </p:sp>
      <p:sp>
        <p:nvSpPr>
          <p:cNvPr name="TextBox 17" id="17"/>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8" id="18"/>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53</a:t>
            </a:r>
          </a:p>
        </p:txBody>
      </p:sp>
      <p:sp>
        <p:nvSpPr>
          <p:cNvPr name="TextBox 19" id="19"/>
          <p:cNvSpPr txBox="true"/>
          <p:nvPr/>
        </p:nvSpPr>
        <p:spPr>
          <a:xfrm rot="0">
            <a:off x="8038341" y="3698023"/>
            <a:ext cx="2783320" cy="483235"/>
          </a:xfrm>
          <a:prstGeom prst="rect">
            <a:avLst/>
          </a:prstGeom>
        </p:spPr>
        <p:txBody>
          <a:bodyPr anchor="t" rtlCol="false" tIns="0" lIns="0" bIns="0" rIns="0">
            <a:spAutoFit/>
          </a:bodyPr>
          <a:lstStyle/>
          <a:p>
            <a:pPr algn="l">
              <a:lnSpc>
                <a:spcPts val="3319"/>
              </a:lnSpc>
            </a:pPr>
            <a:r>
              <a:rPr lang="en-US" sz="3999">
                <a:solidFill>
                  <a:srgbClr val="F7FDFE"/>
                </a:solidFill>
                <a:latin typeface="Bebas Neue"/>
                <a:ea typeface="Bebas Neue"/>
                <a:cs typeface="Bebas Neue"/>
                <a:sym typeface="Bebas Neue"/>
              </a:rPr>
              <a:t>FRAMEWORKS</a:t>
            </a:r>
          </a:p>
        </p:txBody>
      </p:sp>
      <p:sp>
        <p:nvSpPr>
          <p:cNvPr name="TextBox 20" id="20"/>
          <p:cNvSpPr txBox="true"/>
          <p:nvPr/>
        </p:nvSpPr>
        <p:spPr>
          <a:xfrm rot="0">
            <a:off x="8057122" y="4264502"/>
            <a:ext cx="3390829" cy="892841"/>
          </a:xfrm>
          <a:prstGeom prst="rect">
            <a:avLst/>
          </a:prstGeom>
        </p:spPr>
        <p:txBody>
          <a:bodyPr anchor="t" rtlCol="false" tIns="0" lIns="0" bIns="0" rIns="0">
            <a:spAutoFit/>
          </a:bodyPr>
          <a:lstStyle/>
          <a:p>
            <a:pPr algn="l">
              <a:lnSpc>
                <a:spcPts val="3643"/>
              </a:lnSpc>
            </a:pPr>
            <a:r>
              <a:rPr lang="en-US" sz="2168">
                <a:solidFill>
                  <a:srgbClr val="F7FDFE"/>
                </a:solidFill>
                <a:latin typeface="Proxima Nova"/>
                <a:ea typeface="Proxima Nova"/>
                <a:cs typeface="Proxima Nova"/>
                <a:sym typeface="Proxima Nova"/>
              </a:rPr>
              <a:t>CNN (custom CNN)</a:t>
            </a:r>
          </a:p>
          <a:p>
            <a:pPr algn="l">
              <a:lnSpc>
                <a:spcPts val="3643"/>
              </a:lnSpc>
            </a:pPr>
            <a:r>
              <a:rPr lang="en-US" sz="2168">
                <a:solidFill>
                  <a:srgbClr val="F7FDFE"/>
                </a:solidFill>
                <a:latin typeface="Proxima Nova"/>
                <a:ea typeface="Proxima Nova"/>
                <a:cs typeface="Proxima Nova"/>
                <a:sym typeface="Proxima Nova"/>
              </a:rPr>
              <a:t>Taildwind CSS</a:t>
            </a:r>
          </a:p>
        </p:txBody>
      </p:sp>
      <p:sp>
        <p:nvSpPr>
          <p:cNvPr name="TextBox 21" id="21"/>
          <p:cNvSpPr txBox="true"/>
          <p:nvPr/>
        </p:nvSpPr>
        <p:spPr>
          <a:xfrm rot="0">
            <a:off x="8038341" y="6324640"/>
            <a:ext cx="2608142" cy="483235"/>
          </a:xfrm>
          <a:prstGeom prst="rect">
            <a:avLst/>
          </a:prstGeom>
        </p:spPr>
        <p:txBody>
          <a:bodyPr anchor="t" rtlCol="false" tIns="0" lIns="0" bIns="0" rIns="0">
            <a:spAutoFit/>
          </a:bodyPr>
          <a:lstStyle/>
          <a:p>
            <a:pPr algn="l">
              <a:lnSpc>
                <a:spcPts val="3319"/>
              </a:lnSpc>
            </a:pPr>
            <a:r>
              <a:rPr lang="en-US" sz="3999">
                <a:solidFill>
                  <a:srgbClr val="F7FDFE"/>
                </a:solidFill>
                <a:latin typeface="Bebas Neue"/>
                <a:ea typeface="Bebas Neue"/>
                <a:cs typeface="Bebas Neue"/>
                <a:sym typeface="Bebas Neue"/>
              </a:rPr>
              <a:t>DATABASE</a:t>
            </a:r>
          </a:p>
        </p:txBody>
      </p:sp>
      <p:sp>
        <p:nvSpPr>
          <p:cNvPr name="TextBox 22" id="22"/>
          <p:cNvSpPr txBox="true"/>
          <p:nvPr/>
        </p:nvSpPr>
        <p:spPr>
          <a:xfrm rot="0">
            <a:off x="8057122" y="6891119"/>
            <a:ext cx="3390829" cy="432697"/>
          </a:xfrm>
          <a:prstGeom prst="rect">
            <a:avLst/>
          </a:prstGeom>
        </p:spPr>
        <p:txBody>
          <a:bodyPr anchor="t" rtlCol="false" tIns="0" lIns="0" bIns="0" rIns="0">
            <a:spAutoFit/>
          </a:bodyPr>
          <a:lstStyle/>
          <a:p>
            <a:pPr algn="l">
              <a:lnSpc>
                <a:spcPts val="3643"/>
              </a:lnSpc>
            </a:pPr>
            <a:r>
              <a:rPr lang="en-US" sz="2168">
                <a:solidFill>
                  <a:srgbClr val="F7FDFE"/>
                </a:solidFill>
                <a:latin typeface="Proxima Nova"/>
                <a:ea typeface="Proxima Nova"/>
                <a:cs typeface="Proxima Nova"/>
                <a:sym typeface="Proxima Nova"/>
              </a:rPr>
              <a:t>Firebase</a:t>
            </a:r>
          </a:p>
        </p:txBody>
      </p:sp>
      <p:sp>
        <p:nvSpPr>
          <p:cNvPr name="TextBox 23" id="23"/>
          <p:cNvSpPr txBox="true"/>
          <p:nvPr/>
        </p:nvSpPr>
        <p:spPr>
          <a:xfrm rot="0">
            <a:off x="13045506" y="3698023"/>
            <a:ext cx="5213919" cy="483235"/>
          </a:xfrm>
          <a:prstGeom prst="rect">
            <a:avLst/>
          </a:prstGeom>
        </p:spPr>
        <p:txBody>
          <a:bodyPr anchor="t" rtlCol="false" tIns="0" lIns="0" bIns="0" rIns="0">
            <a:spAutoFit/>
          </a:bodyPr>
          <a:lstStyle/>
          <a:p>
            <a:pPr algn="l">
              <a:lnSpc>
                <a:spcPts val="3319"/>
              </a:lnSpc>
            </a:pPr>
            <a:r>
              <a:rPr lang="en-US" sz="3999">
                <a:solidFill>
                  <a:srgbClr val="F7FDFE"/>
                </a:solidFill>
                <a:latin typeface="Bebas Neue"/>
                <a:ea typeface="Bebas Neue"/>
                <a:cs typeface="Bebas Neue"/>
                <a:sym typeface="Bebas Neue"/>
              </a:rPr>
              <a:t>PROGARAMMING LANGUAGE</a:t>
            </a:r>
          </a:p>
        </p:txBody>
      </p:sp>
      <p:sp>
        <p:nvSpPr>
          <p:cNvPr name="TextBox 24" id="24"/>
          <p:cNvSpPr txBox="true"/>
          <p:nvPr/>
        </p:nvSpPr>
        <p:spPr>
          <a:xfrm rot="0">
            <a:off x="13064287" y="4264502"/>
            <a:ext cx="3390829" cy="892841"/>
          </a:xfrm>
          <a:prstGeom prst="rect">
            <a:avLst/>
          </a:prstGeom>
        </p:spPr>
        <p:txBody>
          <a:bodyPr anchor="t" rtlCol="false" tIns="0" lIns="0" bIns="0" rIns="0">
            <a:spAutoFit/>
          </a:bodyPr>
          <a:lstStyle/>
          <a:p>
            <a:pPr algn="l">
              <a:lnSpc>
                <a:spcPts val="3643"/>
              </a:lnSpc>
            </a:pPr>
            <a:r>
              <a:rPr lang="en-US" sz="2168">
                <a:solidFill>
                  <a:srgbClr val="F7FDFE"/>
                </a:solidFill>
                <a:latin typeface="Proxima Nova"/>
                <a:ea typeface="Proxima Nova"/>
                <a:cs typeface="Proxima Nova"/>
                <a:sym typeface="Proxima Nova"/>
              </a:rPr>
              <a:t>Python</a:t>
            </a:r>
          </a:p>
          <a:p>
            <a:pPr algn="l">
              <a:lnSpc>
                <a:spcPts val="3643"/>
              </a:lnSpc>
            </a:pPr>
            <a:r>
              <a:rPr lang="en-US" sz="2168">
                <a:solidFill>
                  <a:srgbClr val="F7FDFE"/>
                </a:solidFill>
                <a:latin typeface="Proxima Nova"/>
                <a:ea typeface="Proxima Nova"/>
                <a:cs typeface="Proxima Nova"/>
                <a:sym typeface="Proxima Nova"/>
              </a:rPr>
              <a:t>Next JS</a:t>
            </a:r>
          </a:p>
        </p:txBody>
      </p:sp>
      <p:sp>
        <p:nvSpPr>
          <p:cNvPr name="TextBox 25" id="25"/>
          <p:cNvSpPr txBox="true"/>
          <p:nvPr/>
        </p:nvSpPr>
        <p:spPr>
          <a:xfrm rot="0">
            <a:off x="13045506" y="6324640"/>
            <a:ext cx="2608142" cy="483235"/>
          </a:xfrm>
          <a:prstGeom prst="rect">
            <a:avLst/>
          </a:prstGeom>
        </p:spPr>
        <p:txBody>
          <a:bodyPr anchor="t" rtlCol="false" tIns="0" lIns="0" bIns="0" rIns="0">
            <a:spAutoFit/>
          </a:bodyPr>
          <a:lstStyle/>
          <a:p>
            <a:pPr algn="l">
              <a:lnSpc>
                <a:spcPts val="3319"/>
              </a:lnSpc>
            </a:pPr>
            <a:r>
              <a:rPr lang="en-US" sz="3999">
                <a:solidFill>
                  <a:srgbClr val="F7FDFE"/>
                </a:solidFill>
                <a:latin typeface="Bebas Neue"/>
                <a:ea typeface="Bebas Neue"/>
                <a:cs typeface="Bebas Neue"/>
                <a:sym typeface="Bebas Neue"/>
              </a:rPr>
              <a:t>OTHER TOOLS</a:t>
            </a:r>
          </a:p>
        </p:txBody>
      </p:sp>
      <p:sp>
        <p:nvSpPr>
          <p:cNvPr name="TextBox 26" id="26"/>
          <p:cNvSpPr txBox="true"/>
          <p:nvPr/>
        </p:nvSpPr>
        <p:spPr>
          <a:xfrm rot="0">
            <a:off x="13064287" y="6900644"/>
            <a:ext cx="3390829" cy="2205609"/>
          </a:xfrm>
          <a:prstGeom prst="rect">
            <a:avLst/>
          </a:prstGeom>
        </p:spPr>
        <p:txBody>
          <a:bodyPr anchor="t" rtlCol="false" tIns="0" lIns="0" bIns="0" rIns="0">
            <a:spAutoFit/>
          </a:bodyPr>
          <a:lstStyle/>
          <a:p>
            <a:pPr algn="l">
              <a:lnSpc>
                <a:spcPts val="3528"/>
              </a:lnSpc>
            </a:pPr>
            <a:r>
              <a:rPr lang="en-US" sz="2100">
                <a:solidFill>
                  <a:srgbClr val="F7FDFE"/>
                </a:solidFill>
                <a:latin typeface="Proxima Nova"/>
                <a:ea typeface="Proxima Nova"/>
                <a:cs typeface="Proxima Nova"/>
                <a:sym typeface="Proxima Nova"/>
                <a:hlinkClick r:id="rId15" tooltip="https://colab.google/"/>
              </a:rPr>
              <a:t>Google Colab</a:t>
            </a:r>
          </a:p>
          <a:p>
            <a:pPr algn="l">
              <a:lnSpc>
                <a:spcPts val="3528"/>
              </a:lnSpc>
            </a:pPr>
            <a:r>
              <a:rPr lang="en-US" sz="2100">
                <a:solidFill>
                  <a:srgbClr val="F7FDFE"/>
                </a:solidFill>
                <a:latin typeface="Proxima Nova"/>
                <a:ea typeface="Proxima Nova"/>
                <a:cs typeface="Proxima Nova"/>
                <a:sym typeface="Proxima Nova"/>
              </a:rPr>
              <a:t>GCP</a:t>
            </a:r>
          </a:p>
          <a:p>
            <a:pPr algn="l">
              <a:lnSpc>
                <a:spcPts val="3528"/>
              </a:lnSpc>
            </a:pPr>
            <a:r>
              <a:rPr lang="en-US" sz="2100">
                <a:solidFill>
                  <a:srgbClr val="F7FDFE"/>
                </a:solidFill>
                <a:latin typeface="Proxima Nova"/>
                <a:ea typeface="Proxima Nova"/>
                <a:cs typeface="Proxima Nova"/>
                <a:sym typeface="Proxima Nova"/>
              </a:rPr>
              <a:t>Figma</a:t>
            </a:r>
          </a:p>
          <a:p>
            <a:pPr algn="l">
              <a:lnSpc>
                <a:spcPts val="3528"/>
              </a:lnSpc>
            </a:pPr>
            <a:r>
              <a:rPr lang="en-US" sz="2100">
                <a:solidFill>
                  <a:srgbClr val="F7FDFE"/>
                </a:solidFill>
                <a:latin typeface="Proxima Nova"/>
                <a:ea typeface="Proxima Nova"/>
                <a:cs typeface="Proxima Nova"/>
                <a:sym typeface="Proxima Nova"/>
              </a:rPr>
              <a:t>Draw.io</a:t>
            </a:r>
          </a:p>
          <a:p>
            <a:pPr algn="l">
              <a:lnSpc>
                <a:spcPts val="3528"/>
              </a:lnSpc>
            </a:pPr>
            <a:r>
              <a:rPr lang="en-US" sz="2100">
                <a:solidFill>
                  <a:srgbClr val="F7FDFE"/>
                </a:solidFill>
                <a:latin typeface="Proxima Nova"/>
                <a:ea typeface="Proxima Nova"/>
                <a:cs typeface="Proxima Nova"/>
                <a:sym typeface="Proxima Nova"/>
              </a:rPr>
              <a:t>Canva</a:t>
            </a:r>
          </a:p>
        </p:txBody>
      </p:sp>
      <p:sp>
        <p:nvSpPr>
          <p:cNvPr name="TextBox 27" id="27"/>
          <p:cNvSpPr txBox="true"/>
          <p:nvPr/>
        </p:nvSpPr>
        <p:spPr>
          <a:xfrm rot="0">
            <a:off x="1028700" y="957507"/>
            <a:ext cx="10093622" cy="1288416"/>
          </a:xfrm>
          <a:prstGeom prst="rect">
            <a:avLst/>
          </a:prstGeom>
        </p:spPr>
        <p:txBody>
          <a:bodyPr anchor="t" rtlCol="false" tIns="0" lIns="0" bIns="0" rIns="0">
            <a:spAutoFit/>
          </a:bodyPr>
          <a:lstStyle/>
          <a:p>
            <a:pPr algn="l">
              <a:lnSpc>
                <a:spcPts val="9130"/>
              </a:lnSpc>
            </a:pPr>
            <a:r>
              <a:rPr lang="en-US" sz="11000">
                <a:solidFill>
                  <a:srgbClr val="2D3541"/>
                </a:solidFill>
                <a:latin typeface="Bebas Neue"/>
                <a:ea typeface="Bebas Neue"/>
                <a:cs typeface="Bebas Neue"/>
                <a:sym typeface="Bebas Neue"/>
              </a:rPr>
              <a:t>TOOLS &amp; TECHNOLOGY</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Freeform 3" id="3"/>
          <p:cNvSpPr/>
          <p:nvPr/>
        </p:nvSpPr>
        <p:spPr>
          <a:xfrm flipH="false" flipV="false" rot="0">
            <a:off x="0" y="32149"/>
            <a:ext cx="18319596" cy="9226151"/>
          </a:xfrm>
          <a:custGeom>
            <a:avLst/>
            <a:gdLst/>
            <a:ahLst/>
            <a:cxnLst/>
            <a:rect r="r" b="b" t="t" l="l"/>
            <a:pathLst>
              <a:path h="9226151" w="18319596">
                <a:moveTo>
                  <a:pt x="0" y="0"/>
                </a:moveTo>
                <a:lnTo>
                  <a:pt x="18319596" y="0"/>
                </a:lnTo>
                <a:lnTo>
                  <a:pt x="18319596" y="9226151"/>
                </a:lnTo>
                <a:lnTo>
                  <a:pt x="0" y="9226151"/>
                </a:lnTo>
                <a:lnTo>
                  <a:pt x="0" y="0"/>
                </a:lnTo>
                <a:close/>
              </a:path>
            </a:pathLst>
          </a:custGeom>
          <a:blipFill>
            <a:blip r:embed="rId3">
              <a:alphaModFix amt="91000"/>
            </a:blip>
            <a:stretch>
              <a:fillRect l="0" t="-998" r="-551" b="0"/>
            </a:stretch>
          </a:blipFill>
        </p:spPr>
      </p:sp>
      <p:sp>
        <p:nvSpPr>
          <p:cNvPr name="Freeform 4" id="4"/>
          <p:cNvSpPr/>
          <p:nvPr/>
        </p:nvSpPr>
        <p:spPr>
          <a:xfrm flipH="false" flipV="false" rot="0">
            <a:off x="0" y="32149"/>
            <a:ext cx="6994113" cy="8229600"/>
          </a:xfrm>
          <a:custGeom>
            <a:avLst/>
            <a:gdLst/>
            <a:ahLst/>
            <a:cxnLst/>
            <a:rect r="r" b="b" t="t" l="l"/>
            <a:pathLst>
              <a:path h="8229600" w="6994113">
                <a:moveTo>
                  <a:pt x="0" y="0"/>
                </a:moveTo>
                <a:lnTo>
                  <a:pt x="6994113" y="0"/>
                </a:lnTo>
                <a:lnTo>
                  <a:pt x="6994113" y="8229600"/>
                </a:lnTo>
                <a:lnTo>
                  <a:pt x="0" y="8229600"/>
                </a:lnTo>
                <a:lnTo>
                  <a:pt x="0" y="0"/>
                </a:lnTo>
                <a:close/>
              </a:path>
            </a:pathLst>
          </a:custGeom>
          <a:blipFill>
            <a:blip r:embed="rId4">
              <a:alphaModFix amt="59000"/>
            </a:blip>
            <a:stretch>
              <a:fillRect l="0" t="0" r="0" b="0"/>
            </a:stretch>
          </a:blipFill>
        </p:spPr>
      </p:sp>
      <p:sp>
        <p:nvSpPr>
          <p:cNvPr name="AutoShape 5" id="5"/>
          <p:cNvSpPr/>
          <p:nvPr/>
        </p:nvSpPr>
        <p:spPr>
          <a:xfrm>
            <a:off x="6775766" y="5846650"/>
            <a:ext cx="11334225" cy="0"/>
          </a:xfrm>
          <a:prstGeom prst="line">
            <a:avLst/>
          </a:prstGeom>
          <a:ln cap="flat" w="38100">
            <a:solidFill>
              <a:srgbClr val="FFFFFF"/>
            </a:solidFill>
            <a:prstDash val="sysDot"/>
            <a:headEnd type="none" len="sm" w="sm"/>
            <a:tailEnd type="none" len="sm" w="sm"/>
          </a:ln>
        </p:spPr>
      </p:sp>
      <p:sp>
        <p:nvSpPr>
          <p:cNvPr name="TextBox 6" id="6"/>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IT21083228|</a:t>
            </a:r>
            <a:r>
              <a:rPr lang="en-US" sz="1800" b="true">
                <a:solidFill>
                  <a:srgbClr val="000000"/>
                </a:solidFill>
                <a:latin typeface="Canva Sans Bold"/>
                <a:ea typeface="Canva Sans Bold"/>
                <a:cs typeface="Canva Sans Bold"/>
                <a:sym typeface="Canva Sans Bold"/>
              </a:rPr>
              <a:t> Methiny.S | R24-120</a:t>
            </a:r>
          </a:p>
        </p:txBody>
      </p:sp>
      <p:sp>
        <p:nvSpPr>
          <p:cNvPr name="TextBox 7" id="7"/>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8" id="8"/>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54</a:t>
            </a:r>
          </a:p>
        </p:txBody>
      </p:sp>
      <p:sp>
        <p:nvSpPr>
          <p:cNvPr name="TextBox 9" id="9"/>
          <p:cNvSpPr txBox="true"/>
          <p:nvPr/>
        </p:nvSpPr>
        <p:spPr>
          <a:xfrm rot="0">
            <a:off x="6928578" y="3396062"/>
            <a:ext cx="11181413" cy="1511300"/>
          </a:xfrm>
          <a:prstGeom prst="rect">
            <a:avLst/>
          </a:prstGeom>
        </p:spPr>
        <p:txBody>
          <a:bodyPr anchor="t" rtlCol="false" tIns="0" lIns="0" bIns="0" rIns="0">
            <a:spAutoFit/>
          </a:bodyPr>
          <a:lstStyle/>
          <a:p>
            <a:pPr algn="l">
              <a:lnSpc>
                <a:spcPts val="11799"/>
              </a:lnSpc>
            </a:pPr>
            <a:r>
              <a:rPr lang="en-US" sz="9999">
                <a:solidFill>
                  <a:srgbClr val="F7FDFE"/>
                </a:solidFill>
                <a:latin typeface="Bebas Neue"/>
                <a:ea typeface="Bebas Neue"/>
                <a:cs typeface="Bebas Neue"/>
                <a:sym typeface="Bebas Neue"/>
              </a:rPr>
              <a:t>COMPLETION OF THE PROJECT</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grpSp>
        <p:nvGrpSpPr>
          <p:cNvPr name="Group 6" id="6"/>
          <p:cNvGrpSpPr/>
          <p:nvPr/>
        </p:nvGrpSpPr>
        <p:grpSpPr>
          <a:xfrm rot="0">
            <a:off x="0" y="0"/>
            <a:ext cx="18288000" cy="1989321"/>
            <a:chOff x="0" y="0"/>
            <a:chExt cx="5351770" cy="582152"/>
          </a:xfrm>
        </p:grpSpPr>
        <p:sp>
          <p:nvSpPr>
            <p:cNvPr name="Freeform 7" id="7"/>
            <p:cNvSpPr/>
            <p:nvPr/>
          </p:nvSpPr>
          <p:spPr>
            <a:xfrm flipH="false" flipV="false" rot="0">
              <a:off x="0" y="0"/>
              <a:ext cx="5351769" cy="582152"/>
            </a:xfrm>
            <a:custGeom>
              <a:avLst/>
              <a:gdLst/>
              <a:ahLst/>
              <a:cxnLst/>
              <a:rect r="r" b="b" t="t" l="l"/>
              <a:pathLst>
                <a:path h="582152" w="5351769">
                  <a:moveTo>
                    <a:pt x="0" y="0"/>
                  </a:moveTo>
                  <a:lnTo>
                    <a:pt x="5351769" y="0"/>
                  </a:lnTo>
                  <a:lnTo>
                    <a:pt x="5351769" y="582152"/>
                  </a:lnTo>
                  <a:lnTo>
                    <a:pt x="0" y="582152"/>
                  </a:lnTo>
                  <a:close/>
                </a:path>
              </a:pathLst>
            </a:custGeom>
            <a:solidFill>
              <a:srgbClr val="48BAC3">
                <a:alpha val="44706"/>
              </a:srgbClr>
            </a:solidFill>
          </p:spPr>
        </p:sp>
        <p:sp>
          <p:nvSpPr>
            <p:cNvPr name="TextBox 8" id="8"/>
            <p:cNvSpPr txBox="true"/>
            <p:nvPr/>
          </p:nvSpPr>
          <p:spPr>
            <a:xfrm>
              <a:off x="0" y="-38100"/>
              <a:ext cx="5351770" cy="62025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0" y="1989321"/>
            <a:ext cx="8318479" cy="7201421"/>
          </a:xfrm>
          <a:custGeom>
            <a:avLst/>
            <a:gdLst/>
            <a:ahLst/>
            <a:cxnLst/>
            <a:rect r="r" b="b" t="t" l="l"/>
            <a:pathLst>
              <a:path h="7201421" w="8318479">
                <a:moveTo>
                  <a:pt x="0" y="0"/>
                </a:moveTo>
                <a:lnTo>
                  <a:pt x="8318479" y="0"/>
                </a:lnTo>
                <a:lnTo>
                  <a:pt x="8318479" y="7201422"/>
                </a:lnTo>
                <a:lnTo>
                  <a:pt x="0" y="7201422"/>
                </a:lnTo>
                <a:lnTo>
                  <a:pt x="0" y="0"/>
                </a:lnTo>
                <a:close/>
              </a:path>
            </a:pathLst>
          </a:custGeom>
          <a:blipFill>
            <a:blip r:embed="rId3"/>
            <a:stretch>
              <a:fillRect l="0" t="-1597" r="0" b="0"/>
            </a:stretch>
          </a:blipFill>
        </p:spPr>
      </p:sp>
      <p:sp>
        <p:nvSpPr>
          <p:cNvPr name="TextBox 10" id="10"/>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IT21083228|</a:t>
            </a:r>
            <a:r>
              <a:rPr lang="en-US" sz="1800" b="true">
                <a:solidFill>
                  <a:srgbClr val="000000"/>
                </a:solidFill>
                <a:latin typeface="Canva Sans Bold"/>
                <a:ea typeface="Canva Sans Bold"/>
                <a:cs typeface="Canva Sans Bold"/>
                <a:sym typeface="Canva Sans Bold"/>
              </a:rPr>
              <a:t> Methiny.S | R24-120</a:t>
            </a:r>
          </a:p>
        </p:txBody>
      </p:sp>
      <p:sp>
        <p:nvSpPr>
          <p:cNvPr name="TextBox 11" id="11"/>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2" id="12"/>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55</a:t>
            </a:r>
          </a:p>
        </p:txBody>
      </p:sp>
      <p:sp>
        <p:nvSpPr>
          <p:cNvPr name="TextBox 13" id="13"/>
          <p:cNvSpPr txBox="true"/>
          <p:nvPr/>
        </p:nvSpPr>
        <p:spPr>
          <a:xfrm rot="0">
            <a:off x="6491988" y="739446"/>
            <a:ext cx="5304025" cy="826157"/>
          </a:xfrm>
          <a:prstGeom prst="rect">
            <a:avLst/>
          </a:prstGeom>
        </p:spPr>
        <p:txBody>
          <a:bodyPr anchor="t" rtlCol="false" tIns="0" lIns="0" bIns="0" rIns="0">
            <a:spAutoFit/>
          </a:bodyPr>
          <a:lstStyle/>
          <a:p>
            <a:pPr algn="l">
              <a:lnSpc>
                <a:spcPts val="5882"/>
              </a:lnSpc>
            </a:pPr>
            <a:r>
              <a:rPr lang="en-US" sz="7087">
                <a:solidFill>
                  <a:srgbClr val="0097B2"/>
                </a:solidFill>
                <a:latin typeface="Bebas Neue"/>
                <a:ea typeface="Bebas Neue"/>
                <a:cs typeface="Bebas Neue"/>
                <a:sym typeface="Bebas Neue"/>
              </a:rPr>
              <a:t>DATA COLLECTION</a:t>
            </a:r>
          </a:p>
        </p:txBody>
      </p:sp>
      <p:pic>
        <p:nvPicPr>
          <p:cNvPr name="Picture 14" id="14"/>
          <p:cNvPicPr>
            <a:picLocks noChangeAspect="true"/>
          </p:cNvPicPr>
          <p:nvPr/>
        </p:nvPicPr>
        <p:blipFill>
          <a:blip r:embed="rId4"/>
          <a:srcRect l="0" t="0" r="0" b="0"/>
          <a:stretch>
            <a:fillRect/>
          </a:stretch>
        </p:blipFill>
        <p:spPr>
          <a:xfrm flipH="false" flipV="false" rot="0">
            <a:off x="11234952" y="4912120"/>
            <a:ext cx="1707385" cy="1101263"/>
          </a:xfrm>
          <a:prstGeom prst="rect">
            <a:avLst/>
          </a:prstGeom>
        </p:spPr>
      </p:pic>
      <p:sp>
        <p:nvSpPr>
          <p:cNvPr name="TextBox 15" id="15"/>
          <p:cNvSpPr txBox="true"/>
          <p:nvPr/>
        </p:nvSpPr>
        <p:spPr>
          <a:xfrm rot="0">
            <a:off x="8599355" y="3883420"/>
            <a:ext cx="1905000" cy="1028700"/>
          </a:xfrm>
          <a:prstGeom prst="rect">
            <a:avLst/>
          </a:prstGeom>
        </p:spPr>
        <p:txBody>
          <a:bodyPr anchor="t" rtlCol="false" tIns="0" lIns="0" bIns="0" rIns="0">
            <a:spAutoFit/>
          </a:bodyPr>
          <a:lstStyle/>
          <a:p>
            <a:pPr algn="ctr">
              <a:lnSpc>
                <a:spcPts val="8400"/>
              </a:lnSpc>
            </a:pPr>
            <a:r>
              <a:rPr lang="en-US" sz="6000" b="true">
                <a:solidFill>
                  <a:srgbClr val="004AAD"/>
                </a:solidFill>
                <a:latin typeface="Canva Sans Bold"/>
                <a:ea typeface="Canva Sans Bold"/>
                <a:cs typeface="Canva Sans Bold"/>
                <a:sym typeface="Canva Sans Bold"/>
              </a:rPr>
              <a:t>HOW</a:t>
            </a:r>
          </a:p>
        </p:txBody>
      </p:sp>
      <p:sp>
        <p:nvSpPr>
          <p:cNvPr name="TextBox 16" id="16"/>
          <p:cNvSpPr txBox="true"/>
          <p:nvPr/>
        </p:nvSpPr>
        <p:spPr>
          <a:xfrm rot="0">
            <a:off x="8599355" y="6007495"/>
            <a:ext cx="2406997" cy="1028700"/>
          </a:xfrm>
          <a:prstGeom prst="rect">
            <a:avLst/>
          </a:prstGeom>
        </p:spPr>
        <p:txBody>
          <a:bodyPr anchor="t" rtlCol="false" tIns="0" lIns="0" bIns="0" rIns="0">
            <a:spAutoFit/>
          </a:bodyPr>
          <a:lstStyle/>
          <a:p>
            <a:pPr algn="ctr">
              <a:lnSpc>
                <a:spcPts val="8400"/>
              </a:lnSpc>
            </a:pPr>
            <a:r>
              <a:rPr lang="en-US" sz="6000" b="true">
                <a:solidFill>
                  <a:srgbClr val="004AAD"/>
                </a:solidFill>
                <a:latin typeface="Canva Sans Bold"/>
                <a:ea typeface="Canva Sans Bold"/>
                <a:cs typeface="Canva Sans Bold"/>
                <a:sym typeface="Canva Sans Bold"/>
              </a:rPr>
              <a:t>Where</a:t>
            </a:r>
          </a:p>
        </p:txBody>
      </p:sp>
      <p:sp>
        <p:nvSpPr>
          <p:cNvPr name="TextBox 17" id="17"/>
          <p:cNvSpPr txBox="true"/>
          <p:nvPr/>
        </p:nvSpPr>
        <p:spPr>
          <a:xfrm rot="0">
            <a:off x="13413292" y="4891251"/>
            <a:ext cx="4508748" cy="1028700"/>
          </a:xfrm>
          <a:prstGeom prst="rect">
            <a:avLst/>
          </a:prstGeom>
        </p:spPr>
        <p:txBody>
          <a:bodyPr anchor="t" rtlCol="false" tIns="0" lIns="0" bIns="0" rIns="0">
            <a:spAutoFit/>
          </a:bodyPr>
          <a:lstStyle/>
          <a:p>
            <a:pPr algn="ctr">
              <a:lnSpc>
                <a:spcPts val="8400"/>
              </a:lnSpc>
            </a:pPr>
            <a:r>
              <a:rPr lang="en-US" sz="6000" b="true">
                <a:solidFill>
                  <a:srgbClr val="004AAD"/>
                </a:solidFill>
                <a:latin typeface="Canva Sans Bold"/>
                <a:ea typeface="Canva Sans Bold"/>
                <a:cs typeface="Canva Sans Bold"/>
                <a:sym typeface="Canva Sans Bold"/>
              </a:rPr>
              <a:t>COLLECTED</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grpSp>
        <p:nvGrpSpPr>
          <p:cNvPr name="Group 6" id="6"/>
          <p:cNvGrpSpPr/>
          <p:nvPr/>
        </p:nvGrpSpPr>
        <p:grpSpPr>
          <a:xfrm rot="0">
            <a:off x="0" y="0"/>
            <a:ext cx="18288000" cy="2200058"/>
            <a:chOff x="0" y="0"/>
            <a:chExt cx="5351770" cy="643821"/>
          </a:xfrm>
        </p:grpSpPr>
        <p:sp>
          <p:nvSpPr>
            <p:cNvPr name="Freeform 7" id="7"/>
            <p:cNvSpPr/>
            <p:nvPr/>
          </p:nvSpPr>
          <p:spPr>
            <a:xfrm flipH="false" flipV="false" rot="0">
              <a:off x="0" y="0"/>
              <a:ext cx="5351769" cy="643821"/>
            </a:xfrm>
            <a:custGeom>
              <a:avLst/>
              <a:gdLst/>
              <a:ahLst/>
              <a:cxnLst/>
              <a:rect r="r" b="b" t="t" l="l"/>
              <a:pathLst>
                <a:path h="643821" w="5351769">
                  <a:moveTo>
                    <a:pt x="0" y="0"/>
                  </a:moveTo>
                  <a:lnTo>
                    <a:pt x="5351769" y="0"/>
                  </a:lnTo>
                  <a:lnTo>
                    <a:pt x="5351769" y="643821"/>
                  </a:lnTo>
                  <a:lnTo>
                    <a:pt x="0" y="643821"/>
                  </a:lnTo>
                  <a:close/>
                </a:path>
              </a:pathLst>
            </a:custGeom>
            <a:solidFill>
              <a:srgbClr val="48BAC3">
                <a:alpha val="44706"/>
              </a:srgbClr>
            </a:solidFill>
          </p:spPr>
        </p:sp>
        <p:sp>
          <p:nvSpPr>
            <p:cNvPr name="TextBox 8" id="8"/>
            <p:cNvSpPr txBox="true"/>
            <p:nvPr/>
          </p:nvSpPr>
          <p:spPr>
            <a:xfrm>
              <a:off x="0" y="-38100"/>
              <a:ext cx="5351770" cy="68192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989088">
            <a:off x="4198052" y="325898"/>
            <a:ext cx="3312143" cy="3763799"/>
          </a:xfrm>
          <a:custGeom>
            <a:avLst/>
            <a:gdLst/>
            <a:ahLst/>
            <a:cxnLst/>
            <a:rect r="r" b="b" t="t" l="l"/>
            <a:pathLst>
              <a:path h="3763799" w="3312143">
                <a:moveTo>
                  <a:pt x="0" y="0"/>
                </a:moveTo>
                <a:lnTo>
                  <a:pt x="3312144" y="0"/>
                </a:lnTo>
                <a:lnTo>
                  <a:pt x="3312144" y="3763800"/>
                </a:lnTo>
                <a:lnTo>
                  <a:pt x="0" y="3763800"/>
                </a:lnTo>
                <a:lnTo>
                  <a:pt x="0" y="0"/>
                </a:lnTo>
                <a:close/>
              </a:path>
            </a:pathLst>
          </a:custGeom>
          <a:blipFill>
            <a:blip r:embed="rId3"/>
            <a:stretch>
              <a:fillRect l="0" t="0" r="0" b="0"/>
            </a:stretch>
          </a:blipFill>
        </p:spPr>
      </p:sp>
      <p:sp>
        <p:nvSpPr>
          <p:cNvPr name="Freeform 10" id="10"/>
          <p:cNvSpPr/>
          <p:nvPr/>
        </p:nvSpPr>
        <p:spPr>
          <a:xfrm flipH="false" flipV="false" rot="0">
            <a:off x="3732115" y="342536"/>
            <a:ext cx="2409139" cy="2876583"/>
          </a:xfrm>
          <a:custGeom>
            <a:avLst/>
            <a:gdLst/>
            <a:ahLst/>
            <a:cxnLst/>
            <a:rect r="r" b="b" t="t" l="l"/>
            <a:pathLst>
              <a:path h="2876583" w="2409139">
                <a:moveTo>
                  <a:pt x="0" y="0"/>
                </a:moveTo>
                <a:lnTo>
                  <a:pt x="2409139" y="0"/>
                </a:lnTo>
                <a:lnTo>
                  <a:pt x="2409139" y="2876584"/>
                </a:lnTo>
                <a:lnTo>
                  <a:pt x="0" y="2876584"/>
                </a:lnTo>
                <a:lnTo>
                  <a:pt x="0" y="0"/>
                </a:lnTo>
                <a:close/>
              </a:path>
            </a:pathLst>
          </a:custGeom>
          <a:blipFill>
            <a:blip r:embed="rId4"/>
            <a:stretch>
              <a:fillRect l="0" t="0" r="0" b="0"/>
            </a:stretch>
          </a:blipFill>
        </p:spPr>
      </p:sp>
      <p:sp>
        <p:nvSpPr>
          <p:cNvPr name="Freeform 11" id="11"/>
          <p:cNvSpPr/>
          <p:nvPr/>
        </p:nvSpPr>
        <p:spPr>
          <a:xfrm flipH="false" flipV="false" rot="0">
            <a:off x="0" y="2918663"/>
            <a:ext cx="10907799" cy="6235625"/>
          </a:xfrm>
          <a:custGeom>
            <a:avLst/>
            <a:gdLst/>
            <a:ahLst/>
            <a:cxnLst/>
            <a:rect r="r" b="b" t="t" l="l"/>
            <a:pathLst>
              <a:path h="6235625" w="10907799">
                <a:moveTo>
                  <a:pt x="0" y="0"/>
                </a:moveTo>
                <a:lnTo>
                  <a:pt x="10907799" y="0"/>
                </a:lnTo>
                <a:lnTo>
                  <a:pt x="10907799" y="6235625"/>
                </a:lnTo>
                <a:lnTo>
                  <a:pt x="0" y="6235625"/>
                </a:lnTo>
                <a:lnTo>
                  <a:pt x="0" y="0"/>
                </a:lnTo>
                <a:close/>
              </a:path>
            </a:pathLst>
          </a:custGeom>
          <a:blipFill>
            <a:blip r:embed="rId5"/>
            <a:stretch>
              <a:fillRect l="0" t="0" r="0" b="0"/>
            </a:stretch>
          </a:blipFill>
        </p:spPr>
      </p:sp>
      <p:sp>
        <p:nvSpPr>
          <p:cNvPr name="Freeform 12" id="12"/>
          <p:cNvSpPr/>
          <p:nvPr/>
        </p:nvSpPr>
        <p:spPr>
          <a:xfrm flipH="false" flipV="false" rot="0">
            <a:off x="11416032" y="2918663"/>
            <a:ext cx="5720670" cy="4672017"/>
          </a:xfrm>
          <a:custGeom>
            <a:avLst/>
            <a:gdLst/>
            <a:ahLst/>
            <a:cxnLst/>
            <a:rect r="r" b="b" t="t" l="l"/>
            <a:pathLst>
              <a:path h="4672017" w="5720670">
                <a:moveTo>
                  <a:pt x="0" y="0"/>
                </a:moveTo>
                <a:lnTo>
                  <a:pt x="5720671" y="0"/>
                </a:lnTo>
                <a:lnTo>
                  <a:pt x="5720671" y="4672017"/>
                </a:lnTo>
                <a:lnTo>
                  <a:pt x="0" y="4672017"/>
                </a:lnTo>
                <a:lnTo>
                  <a:pt x="0" y="0"/>
                </a:lnTo>
                <a:close/>
              </a:path>
            </a:pathLst>
          </a:custGeom>
          <a:blipFill>
            <a:blip r:embed="rId6"/>
            <a:stretch>
              <a:fillRect l="0" t="0" r="0" b="0"/>
            </a:stretch>
          </a:blipFill>
        </p:spPr>
      </p:sp>
      <p:sp>
        <p:nvSpPr>
          <p:cNvPr name="TextBox 13" id="13"/>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IT21083228  |  Methiny.S  |  R24-120</a:t>
            </a:r>
          </a:p>
        </p:txBody>
      </p:sp>
      <p:sp>
        <p:nvSpPr>
          <p:cNvPr name="TextBox 14" id="14"/>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5" id="15"/>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61</a:t>
            </a:r>
          </a:p>
        </p:txBody>
      </p:sp>
      <p:sp>
        <p:nvSpPr>
          <p:cNvPr name="TextBox 16" id="16"/>
          <p:cNvSpPr txBox="true"/>
          <p:nvPr/>
        </p:nvSpPr>
        <p:spPr>
          <a:xfrm rot="0">
            <a:off x="4457968" y="87640"/>
            <a:ext cx="12996200" cy="1566544"/>
          </a:xfrm>
          <a:prstGeom prst="rect">
            <a:avLst/>
          </a:prstGeom>
        </p:spPr>
        <p:txBody>
          <a:bodyPr anchor="t" rtlCol="false" tIns="0" lIns="0" bIns="0" rIns="0">
            <a:spAutoFit/>
          </a:bodyPr>
          <a:lstStyle/>
          <a:p>
            <a:pPr algn="ctr">
              <a:lnSpc>
                <a:spcPts val="12880"/>
              </a:lnSpc>
            </a:pPr>
            <a:r>
              <a:rPr lang="en-US" sz="9200" b="true">
                <a:solidFill>
                  <a:srgbClr val="0097B2"/>
                </a:solidFill>
                <a:latin typeface="Canva Sans Bold"/>
                <a:ea typeface="Canva Sans Bold"/>
                <a:cs typeface="Canva Sans Bold"/>
                <a:sym typeface="Canva Sans Bold"/>
              </a:rPr>
              <a:t>Final Prediction</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grpSp>
        <p:nvGrpSpPr>
          <p:cNvPr name="Group 6" id="6"/>
          <p:cNvGrpSpPr/>
          <p:nvPr/>
        </p:nvGrpSpPr>
        <p:grpSpPr>
          <a:xfrm rot="0">
            <a:off x="0" y="1603369"/>
            <a:ext cx="18288000" cy="7690523"/>
            <a:chOff x="0" y="0"/>
            <a:chExt cx="5351770" cy="2250542"/>
          </a:xfrm>
        </p:grpSpPr>
        <p:sp>
          <p:nvSpPr>
            <p:cNvPr name="Freeform 7" id="7"/>
            <p:cNvSpPr/>
            <p:nvPr/>
          </p:nvSpPr>
          <p:spPr>
            <a:xfrm flipH="false" flipV="false" rot="0">
              <a:off x="0" y="0"/>
              <a:ext cx="5351769" cy="2250542"/>
            </a:xfrm>
            <a:custGeom>
              <a:avLst/>
              <a:gdLst/>
              <a:ahLst/>
              <a:cxnLst/>
              <a:rect r="r" b="b" t="t" l="l"/>
              <a:pathLst>
                <a:path h="2250542" w="5351769">
                  <a:moveTo>
                    <a:pt x="0" y="0"/>
                  </a:moveTo>
                  <a:lnTo>
                    <a:pt x="5351769" y="0"/>
                  </a:lnTo>
                  <a:lnTo>
                    <a:pt x="5351769" y="2250542"/>
                  </a:lnTo>
                  <a:lnTo>
                    <a:pt x="0" y="2250542"/>
                  </a:lnTo>
                  <a:close/>
                </a:path>
              </a:pathLst>
            </a:custGeom>
            <a:solidFill>
              <a:srgbClr val="48BAC3">
                <a:alpha val="19608"/>
              </a:srgbClr>
            </a:solidFill>
          </p:spPr>
        </p:sp>
        <p:sp>
          <p:nvSpPr>
            <p:cNvPr name="TextBox 8" id="8"/>
            <p:cNvSpPr txBox="true"/>
            <p:nvPr/>
          </p:nvSpPr>
          <p:spPr>
            <a:xfrm>
              <a:off x="0" y="-38100"/>
              <a:ext cx="5351770" cy="2288642"/>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IT21083228  |  Methiny.S  |  R24-120</a:t>
            </a:r>
          </a:p>
        </p:txBody>
      </p:sp>
      <p:sp>
        <p:nvSpPr>
          <p:cNvPr name="TextBox 10" id="10"/>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1" id="11"/>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62</a:t>
            </a:r>
          </a:p>
        </p:txBody>
      </p:sp>
      <p:sp>
        <p:nvSpPr>
          <p:cNvPr name="TextBox 12" id="12"/>
          <p:cNvSpPr txBox="true"/>
          <p:nvPr/>
        </p:nvSpPr>
        <p:spPr>
          <a:xfrm rot="0">
            <a:off x="5354755" y="287637"/>
            <a:ext cx="8046887" cy="1028700"/>
          </a:xfrm>
          <a:prstGeom prst="rect">
            <a:avLst/>
          </a:prstGeom>
        </p:spPr>
        <p:txBody>
          <a:bodyPr anchor="t" rtlCol="false" tIns="0" lIns="0" bIns="0" rIns="0">
            <a:spAutoFit/>
          </a:bodyPr>
          <a:lstStyle/>
          <a:p>
            <a:pPr algn="ctr">
              <a:lnSpc>
                <a:spcPts val="8400"/>
              </a:lnSpc>
            </a:pPr>
            <a:r>
              <a:rPr lang="en-US" sz="6000" b="true">
                <a:solidFill>
                  <a:srgbClr val="0097B2"/>
                </a:solidFill>
                <a:latin typeface="Canva Sans Bold"/>
                <a:ea typeface="Canva Sans Bold"/>
                <a:cs typeface="Canva Sans Bold"/>
                <a:sym typeface="Canva Sans Bold"/>
              </a:rPr>
              <a:t>FUTURE PLANS</a:t>
            </a:r>
          </a:p>
        </p:txBody>
      </p:sp>
      <p:sp>
        <p:nvSpPr>
          <p:cNvPr name="TextBox 13" id="13"/>
          <p:cNvSpPr txBox="true"/>
          <p:nvPr/>
        </p:nvSpPr>
        <p:spPr>
          <a:xfrm rot="0">
            <a:off x="1244676" y="3173196"/>
            <a:ext cx="7703168" cy="1967230"/>
          </a:xfrm>
          <a:prstGeom prst="rect">
            <a:avLst/>
          </a:prstGeom>
        </p:spPr>
        <p:txBody>
          <a:bodyPr anchor="t" rtlCol="false" tIns="0" lIns="0" bIns="0" rIns="0">
            <a:spAutoFit/>
          </a:bodyPr>
          <a:lstStyle/>
          <a:p>
            <a:pPr algn="l" marL="604519" indent="-302260" lvl="1">
              <a:lnSpc>
                <a:spcPts val="3919"/>
              </a:lnSpc>
              <a:buFont typeface="Arial"/>
              <a:buChar char="•"/>
            </a:pPr>
            <a:r>
              <a:rPr lang="en-US" b="true" sz="2799">
                <a:solidFill>
                  <a:srgbClr val="0097B2"/>
                </a:solidFill>
                <a:latin typeface="Canva Sans Bold"/>
                <a:ea typeface="Canva Sans Bold"/>
                <a:cs typeface="Canva Sans Bold"/>
                <a:sym typeface="Canva Sans Bold"/>
              </a:rPr>
              <a:t>Final Testing &amp; Integration</a:t>
            </a:r>
          </a:p>
          <a:p>
            <a:pPr algn="l">
              <a:lnSpc>
                <a:spcPts val="3919"/>
              </a:lnSpc>
            </a:pPr>
          </a:p>
          <a:p>
            <a:pPr algn="l" marL="604519" indent="-302260" lvl="1">
              <a:lnSpc>
                <a:spcPts val="3919"/>
              </a:lnSpc>
              <a:buFont typeface="Arial"/>
              <a:buChar char="•"/>
            </a:pPr>
            <a:r>
              <a:rPr lang="en-US" b="true" sz="2799">
                <a:solidFill>
                  <a:srgbClr val="0097B2"/>
                </a:solidFill>
                <a:latin typeface="Canva Sans Bold"/>
                <a:ea typeface="Canva Sans Bold"/>
                <a:cs typeface="Canva Sans Bold"/>
                <a:sym typeface="Canva Sans Bold"/>
              </a:rPr>
              <a:t>Increase</a:t>
            </a:r>
            <a:r>
              <a:rPr lang="en-US" b="true" sz="2799">
                <a:solidFill>
                  <a:srgbClr val="0097B2"/>
                </a:solidFill>
                <a:latin typeface="Canva Sans Bold"/>
                <a:ea typeface="Canva Sans Bold"/>
                <a:cs typeface="Canva Sans Bold"/>
                <a:sym typeface="Canva Sans Bold"/>
              </a:rPr>
              <a:t> the  a Front-end Quality</a:t>
            </a:r>
          </a:p>
          <a:p>
            <a:pPr algn="l">
              <a:lnSpc>
                <a:spcPts val="3919"/>
              </a:lnSpc>
            </a:pPr>
          </a:p>
        </p:txBody>
      </p:sp>
      <p:sp>
        <p:nvSpPr>
          <p:cNvPr name="Freeform 14" id="14"/>
          <p:cNvSpPr/>
          <p:nvPr/>
        </p:nvSpPr>
        <p:spPr>
          <a:xfrm flipH="false" flipV="false" rot="0">
            <a:off x="10172596" y="2280616"/>
            <a:ext cx="7086704" cy="6223415"/>
          </a:xfrm>
          <a:custGeom>
            <a:avLst/>
            <a:gdLst/>
            <a:ahLst/>
            <a:cxnLst/>
            <a:rect r="r" b="b" t="t" l="l"/>
            <a:pathLst>
              <a:path h="6223415" w="7086704">
                <a:moveTo>
                  <a:pt x="0" y="0"/>
                </a:moveTo>
                <a:lnTo>
                  <a:pt x="7086704" y="0"/>
                </a:lnTo>
                <a:lnTo>
                  <a:pt x="7086704" y="6223415"/>
                </a:lnTo>
                <a:lnTo>
                  <a:pt x="0" y="62234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041425"/>
            <a:chOff x="0" y="0"/>
            <a:chExt cx="4816593" cy="1064408"/>
          </a:xfrm>
        </p:grpSpPr>
        <p:sp>
          <p:nvSpPr>
            <p:cNvPr name="Freeform 3" id="3"/>
            <p:cNvSpPr/>
            <p:nvPr/>
          </p:nvSpPr>
          <p:spPr>
            <a:xfrm flipH="false" flipV="false" rot="0">
              <a:off x="0" y="0"/>
              <a:ext cx="4816592" cy="1064408"/>
            </a:xfrm>
            <a:custGeom>
              <a:avLst/>
              <a:gdLst/>
              <a:ahLst/>
              <a:cxnLst/>
              <a:rect r="r" b="b" t="t" l="l"/>
              <a:pathLst>
                <a:path h="1064408" w="4816592">
                  <a:moveTo>
                    <a:pt x="0" y="0"/>
                  </a:moveTo>
                  <a:lnTo>
                    <a:pt x="4816592" y="0"/>
                  </a:lnTo>
                  <a:lnTo>
                    <a:pt x="4816592" y="1064408"/>
                  </a:lnTo>
                  <a:lnTo>
                    <a:pt x="0" y="1064408"/>
                  </a:lnTo>
                  <a:close/>
                </a:path>
              </a:pathLst>
            </a:custGeom>
            <a:solidFill>
              <a:srgbClr val="2D3541"/>
            </a:solidFill>
          </p:spPr>
        </p:sp>
        <p:sp>
          <p:nvSpPr>
            <p:cNvPr name="TextBox 4" id="4"/>
            <p:cNvSpPr txBox="true"/>
            <p:nvPr/>
          </p:nvSpPr>
          <p:spPr>
            <a:xfrm>
              <a:off x="0" y="-38100"/>
              <a:ext cx="4816593" cy="110250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4041425"/>
            <a:ext cx="18288000" cy="5216875"/>
            <a:chOff x="0" y="0"/>
            <a:chExt cx="4816593" cy="1373992"/>
          </a:xfrm>
        </p:grpSpPr>
        <p:sp>
          <p:nvSpPr>
            <p:cNvPr name="Freeform 6" id="6"/>
            <p:cNvSpPr/>
            <p:nvPr/>
          </p:nvSpPr>
          <p:spPr>
            <a:xfrm flipH="false" flipV="false" rot="0">
              <a:off x="0" y="0"/>
              <a:ext cx="4816592" cy="1373992"/>
            </a:xfrm>
            <a:custGeom>
              <a:avLst/>
              <a:gdLst/>
              <a:ahLst/>
              <a:cxnLst/>
              <a:rect r="r" b="b" t="t" l="l"/>
              <a:pathLst>
                <a:path h="1373992" w="4816592">
                  <a:moveTo>
                    <a:pt x="0" y="0"/>
                  </a:moveTo>
                  <a:lnTo>
                    <a:pt x="4816592" y="0"/>
                  </a:lnTo>
                  <a:lnTo>
                    <a:pt x="4816592" y="1373992"/>
                  </a:lnTo>
                  <a:lnTo>
                    <a:pt x="0" y="1373992"/>
                  </a:lnTo>
                  <a:close/>
                </a:path>
              </a:pathLst>
            </a:custGeom>
            <a:solidFill>
              <a:srgbClr val="48BAC3"/>
            </a:solidFill>
          </p:spPr>
        </p:sp>
        <p:sp>
          <p:nvSpPr>
            <p:cNvPr name="TextBox 7" id="7"/>
            <p:cNvSpPr txBox="true"/>
            <p:nvPr/>
          </p:nvSpPr>
          <p:spPr>
            <a:xfrm>
              <a:off x="0" y="-38100"/>
              <a:ext cx="4816593" cy="141209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0" y="9226059"/>
            <a:ext cx="18288000" cy="1060941"/>
          </a:xfrm>
          <a:custGeom>
            <a:avLst/>
            <a:gdLst/>
            <a:ahLst/>
            <a:cxnLst/>
            <a:rect r="r" b="b" t="t" l="l"/>
            <a:pathLst>
              <a:path h="1060941" w="18288000">
                <a:moveTo>
                  <a:pt x="0" y="0"/>
                </a:moveTo>
                <a:lnTo>
                  <a:pt x="18288000" y="0"/>
                </a:lnTo>
                <a:lnTo>
                  <a:pt x="18288000" y="1060941"/>
                </a:lnTo>
                <a:lnTo>
                  <a:pt x="0" y="1060941"/>
                </a:lnTo>
                <a:lnTo>
                  <a:pt x="0" y="0"/>
                </a:lnTo>
                <a:close/>
              </a:path>
            </a:pathLst>
          </a:custGeom>
          <a:blipFill>
            <a:blip r:embed="rId2"/>
            <a:stretch>
              <a:fillRect l="-447" t="-2304" r="0" b="-2304"/>
            </a:stretch>
          </a:blipFill>
        </p:spPr>
      </p:sp>
      <p:grpSp>
        <p:nvGrpSpPr>
          <p:cNvPr name="Group 9" id="9"/>
          <p:cNvGrpSpPr>
            <a:grpSpLocks noChangeAspect="true"/>
          </p:cNvGrpSpPr>
          <p:nvPr/>
        </p:nvGrpSpPr>
        <p:grpSpPr>
          <a:xfrm rot="0">
            <a:off x="1961843" y="838200"/>
            <a:ext cx="5498572" cy="6683079"/>
            <a:chOff x="0" y="0"/>
            <a:chExt cx="7336282" cy="8916670"/>
          </a:xfrm>
        </p:grpSpPr>
        <p:sp>
          <p:nvSpPr>
            <p:cNvPr name="Freeform 10" id="10"/>
            <p:cNvSpPr/>
            <p:nvPr/>
          </p:nvSpPr>
          <p:spPr>
            <a:xfrm flipH="false" flipV="false" rot="0">
              <a:off x="6350" y="6350"/>
              <a:ext cx="7323582" cy="8903970"/>
            </a:xfrm>
            <a:custGeom>
              <a:avLst/>
              <a:gdLst/>
              <a:ahLst/>
              <a:cxnLst/>
              <a:rect r="r" b="b" t="t" l="l"/>
              <a:pathLst>
                <a:path h="8903970" w="7323582">
                  <a:moveTo>
                    <a:pt x="7323582" y="8903970"/>
                  </a:moveTo>
                  <a:lnTo>
                    <a:pt x="0" y="8903970"/>
                  </a:lnTo>
                  <a:lnTo>
                    <a:pt x="0" y="3613404"/>
                  </a:lnTo>
                  <a:cubicBezTo>
                    <a:pt x="19177" y="2098929"/>
                    <a:pt x="1000760" y="729742"/>
                    <a:pt x="2442464" y="205867"/>
                  </a:cubicBezTo>
                  <a:lnTo>
                    <a:pt x="2452751" y="202184"/>
                  </a:lnTo>
                  <a:lnTo>
                    <a:pt x="2460752" y="200152"/>
                  </a:lnTo>
                  <a:cubicBezTo>
                    <a:pt x="2460625" y="200152"/>
                    <a:pt x="2461895" y="199771"/>
                    <a:pt x="2463546" y="199136"/>
                  </a:cubicBezTo>
                  <a:lnTo>
                    <a:pt x="2472436" y="195834"/>
                  </a:lnTo>
                  <a:cubicBezTo>
                    <a:pt x="2855341" y="65913"/>
                    <a:pt x="3254883" y="0"/>
                    <a:pt x="3659759" y="0"/>
                  </a:cubicBezTo>
                  <a:lnTo>
                    <a:pt x="3663696" y="0"/>
                  </a:lnTo>
                  <a:cubicBezTo>
                    <a:pt x="4068699" y="0"/>
                    <a:pt x="4468114" y="65913"/>
                    <a:pt x="4851146" y="195834"/>
                  </a:cubicBezTo>
                  <a:lnTo>
                    <a:pt x="4860036" y="199136"/>
                  </a:lnTo>
                  <a:cubicBezTo>
                    <a:pt x="4861560" y="199771"/>
                    <a:pt x="4862957" y="200152"/>
                    <a:pt x="4863465" y="200279"/>
                  </a:cubicBezTo>
                  <a:lnTo>
                    <a:pt x="4870323" y="201930"/>
                  </a:lnTo>
                  <a:lnTo>
                    <a:pt x="4880610" y="205613"/>
                  </a:lnTo>
                  <a:cubicBezTo>
                    <a:pt x="6322568" y="729488"/>
                    <a:pt x="7304405" y="2098802"/>
                    <a:pt x="7323455" y="3613150"/>
                  </a:cubicBezTo>
                  <a:lnTo>
                    <a:pt x="7323582" y="8903970"/>
                  </a:lnTo>
                  <a:close/>
                  <a:moveTo>
                    <a:pt x="19050" y="8884920"/>
                  </a:moveTo>
                  <a:lnTo>
                    <a:pt x="7304659" y="8884920"/>
                  </a:lnTo>
                  <a:lnTo>
                    <a:pt x="7304659" y="3613404"/>
                  </a:lnTo>
                  <a:cubicBezTo>
                    <a:pt x="7285609" y="2107184"/>
                    <a:pt x="6308979" y="744855"/>
                    <a:pt x="4874260" y="223647"/>
                  </a:cubicBezTo>
                  <a:lnTo>
                    <a:pt x="4864989" y="220218"/>
                  </a:lnTo>
                  <a:lnTo>
                    <a:pt x="4858893" y="218821"/>
                  </a:lnTo>
                  <a:cubicBezTo>
                    <a:pt x="4858003" y="218567"/>
                    <a:pt x="4855464" y="217805"/>
                    <a:pt x="4852924" y="216789"/>
                  </a:cubicBezTo>
                  <a:lnTo>
                    <a:pt x="4845177" y="213868"/>
                  </a:lnTo>
                  <a:cubicBezTo>
                    <a:pt x="4464177" y="84582"/>
                    <a:pt x="4066667" y="19050"/>
                    <a:pt x="3663823" y="19050"/>
                  </a:cubicBezTo>
                  <a:lnTo>
                    <a:pt x="3659886" y="19050"/>
                  </a:lnTo>
                  <a:cubicBezTo>
                    <a:pt x="3257042" y="19050"/>
                    <a:pt x="2859532" y="84582"/>
                    <a:pt x="2478532" y="213868"/>
                  </a:cubicBezTo>
                  <a:lnTo>
                    <a:pt x="2470785" y="216789"/>
                  </a:lnTo>
                  <a:cubicBezTo>
                    <a:pt x="2468626" y="217678"/>
                    <a:pt x="2466467" y="218313"/>
                    <a:pt x="2465959" y="218567"/>
                  </a:cubicBezTo>
                  <a:lnTo>
                    <a:pt x="2458212" y="220472"/>
                  </a:lnTo>
                  <a:lnTo>
                    <a:pt x="2448941" y="223901"/>
                  </a:lnTo>
                  <a:cubicBezTo>
                    <a:pt x="1014603" y="744855"/>
                    <a:pt x="38100" y="2107057"/>
                    <a:pt x="19050" y="3613531"/>
                  </a:cubicBezTo>
                  <a:lnTo>
                    <a:pt x="19050" y="8884920"/>
                  </a:lnTo>
                  <a:close/>
                </a:path>
              </a:pathLst>
            </a:custGeom>
            <a:solidFill>
              <a:srgbClr val="48BAC3"/>
            </a:solidFill>
          </p:spPr>
        </p:sp>
        <p:sp>
          <p:nvSpPr>
            <p:cNvPr name="Freeform 11" id="11"/>
            <p:cNvSpPr/>
            <p:nvPr/>
          </p:nvSpPr>
          <p:spPr>
            <a:xfrm flipH="false" flipV="false" rot="0">
              <a:off x="155575" y="155575"/>
              <a:ext cx="7025387" cy="8605520"/>
            </a:xfrm>
            <a:custGeom>
              <a:avLst/>
              <a:gdLst/>
              <a:ahLst/>
              <a:cxnLst/>
              <a:rect r="r" b="b" t="t" l="l"/>
              <a:pathLst>
                <a:path h="8605520" w="7025387">
                  <a:moveTo>
                    <a:pt x="0" y="8605520"/>
                  </a:moveTo>
                  <a:lnTo>
                    <a:pt x="0" y="3465957"/>
                  </a:lnTo>
                  <a:cubicBezTo>
                    <a:pt x="18415" y="2013458"/>
                    <a:pt x="960374" y="699643"/>
                    <a:pt x="2344166" y="196977"/>
                  </a:cubicBezTo>
                  <a:lnTo>
                    <a:pt x="2347087" y="195961"/>
                  </a:lnTo>
                  <a:cubicBezTo>
                    <a:pt x="2351532" y="194818"/>
                    <a:pt x="2360676" y="192278"/>
                    <a:pt x="2371090" y="187960"/>
                  </a:cubicBezTo>
                  <a:cubicBezTo>
                    <a:pt x="2738247" y="63373"/>
                    <a:pt x="3121914" y="0"/>
                    <a:pt x="3510661" y="0"/>
                  </a:cubicBezTo>
                  <a:cubicBezTo>
                    <a:pt x="3511296" y="0"/>
                    <a:pt x="3511931" y="0"/>
                    <a:pt x="3512693" y="0"/>
                  </a:cubicBezTo>
                  <a:cubicBezTo>
                    <a:pt x="3513328" y="0"/>
                    <a:pt x="3513963" y="0"/>
                    <a:pt x="3514725" y="0"/>
                  </a:cubicBezTo>
                  <a:cubicBezTo>
                    <a:pt x="3903345" y="0"/>
                    <a:pt x="4287139" y="63373"/>
                    <a:pt x="4654296" y="187960"/>
                  </a:cubicBezTo>
                  <a:cubicBezTo>
                    <a:pt x="4664710" y="192278"/>
                    <a:pt x="4673854" y="194818"/>
                    <a:pt x="4678299" y="195961"/>
                  </a:cubicBezTo>
                  <a:lnTo>
                    <a:pt x="4681220" y="196977"/>
                  </a:lnTo>
                  <a:cubicBezTo>
                    <a:pt x="6065012" y="699643"/>
                    <a:pt x="7007099" y="2013458"/>
                    <a:pt x="7025387" y="3465957"/>
                  </a:cubicBezTo>
                  <a:lnTo>
                    <a:pt x="7025387" y="8605520"/>
                  </a:lnTo>
                  <a:lnTo>
                    <a:pt x="0" y="8605520"/>
                  </a:lnTo>
                  <a:close/>
                </a:path>
              </a:pathLst>
            </a:custGeom>
            <a:blipFill>
              <a:blip r:embed="rId3"/>
              <a:stretch>
                <a:fillRect l="0" t="-2580" r="0" b="-2580"/>
              </a:stretch>
            </a:blipFill>
          </p:spPr>
        </p:sp>
      </p:grpSp>
      <p:sp>
        <p:nvSpPr>
          <p:cNvPr name="TextBox 12" id="12"/>
          <p:cNvSpPr txBox="true"/>
          <p:nvPr/>
        </p:nvSpPr>
        <p:spPr>
          <a:xfrm rot="0">
            <a:off x="8230574" y="2634520"/>
            <a:ext cx="4547550" cy="648715"/>
          </a:xfrm>
          <a:prstGeom prst="rect">
            <a:avLst/>
          </a:prstGeom>
        </p:spPr>
        <p:txBody>
          <a:bodyPr anchor="t" rtlCol="false" tIns="0" lIns="0" bIns="0" rIns="0">
            <a:spAutoFit/>
          </a:bodyPr>
          <a:lstStyle/>
          <a:p>
            <a:pPr algn="l">
              <a:lnSpc>
                <a:spcPts val="4731"/>
              </a:lnSpc>
            </a:pPr>
            <a:r>
              <a:rPr lang="en-US" sz="5199" spc="-285">
                <a:solidFill>
                  <a:srgbClr val="FFFFFF"/>
                </a:solidFill>
                <a:latin typeface="Proxima Nova"/>
                <a:ea typeface="Proxima Nova"/>
                <a:cs typeface="Proxima Nova"/>
                <a:sym typeface="Proxima Nova"/>
              </a:rPr>
              <a:t>VENUGANTH  A</a:t>
            </a:r>
          </a:p>
        </p:txBody>
      </p:sp>
      <p:grpSp>
        <p:nvGrpSpPr>
          <p:cNvPr name="Group 13" id="13"/>
          <p:cNvGrpSpPr/>
          <p:nvPr/>
        </p:nvGrpSpPr>
        <p:grpSpPr>
          <a:xfrm rot="0">
            <a:off x="2765913" y="6860427"/>
            <a:ext cx="3890433" cy="990600"/>
            <a:chOff x="0" y="0"/>
            <a:chExt cx="1024641" cy="260899"/>
          </a:xfrm>
        </p:grpSpPr>
        <p:sp>
          <p:nvSpPr>
            <p:cNvPr name="Freeform 14" id="14"/>
            <p:cNvSpPr/>
            <p:nvPr/>
          </p:nvSpPr>
          <p:spPr>
            <a:xfrm flipH="false" flipV="false" rot="0">
              <a:off x="0" y="0"/>
              <a:ext cx="1024641" cy="260899"/>
            </a:xfrm>
            <a:custGeom>
              <a:avLst/>
              <a:gdLst/>
              <a:ahLst/>
              <a:cxnLst/>
              <a:rect r="r" b="b" t="t" l="l"/>
              <a:pathLst>
                <a:path h="260899" w="1024641">
                  <a:moveTo>
                    <a:pt x="101489" y="0"/>
                  </a:moveTo>
                  <a:lnTo>
                    <a:pt x="923151" y="0"/>
                  </a:lnTo>
                  <a:cubicBezTo>
                    <a:pt x="979202" y="0"/>
                    <a:pt x="1024641" y="45438"/>
                    <a:pt x="1024641" y="101489"/>
                  </a:cubicBezTo>
                  <a:lnTo>
                    <a:pt x="1024641" y="159409"/>
                  </a:lnTo>
                  <a:cubicBezTo>
                    <a:pt x="1024641" y="215460"/>
                    <a:pt x="979202" y="260899"/>
                    <a:pt x="923151" y="260899"/>
                  </a:cubicBezTo>
                  <a:lnTo>
                    <a:pt x="101489" y="260899"/>
                  </a:lnTo>
                  <a:cubicBezTo>
                    <a:pt x="45438" y="260899"/>
                    <a:pt x="0" y="215460"/>
                    <a:pt x="0" y="159409"/>
                  </a:cubicBezTo>
                  <a:lnTo>
                    <a:pt x="0" y="101489"/>
                  </a:lnTo>
                  <a:cubicBezTo>
                    <a:pt x="0" y="45438"/>
                    <a:pt x="45438" y="0"/>
                    <a:pt x="101489" y="0"/>
                  </a:cubicBezTo>
                  <a:close/>
                </a:path>
              </a:pathLst>
            </a:custGeom>
            <a:solidFill>
              <a:srgbClr val="F7FDFE"/>
            </a:solidFill>
          </p:spPr>
        </p:sp>
        <p:sp>
          <p:nvSpPr>
            <p:cNvPr name="TextBox 15" id="15"/>
            <p:cNvSpPr txBox="true"/>
            <p:nvPr/>
          </p:nvSpPr>
          <p:spPr>
            <a:xfrm>
              <a:off x="0" y="-38100"/>
              <a:ext cx="1024641" cy="298999"/>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IIT21085062</a:t>
              </a:r>
            </a:p>
            <a:p>
              <a:pPr algn="ctr">
                <a:lnSpc>
                  <a:spcPts val="2659"/>
                </a:lnSpc>
              </a:pPr>
            </a:p>
          </p:txBody>
        </p:sp>
      </p:grpSp>
      <p:sp>
        <p:nvSpPr>
          <p:cNvPr name="TextBox 16" id="16"/>
          <p:cNvSpPr txBox="true"/>
          <p:nvPr/>
        </p:nvSpPr>
        <p:spPr>
          <a:xfrm rot="0">
            <a:off x="3058116" y="7214757"/>
            <a:ext cx="3306027" cy="394080"/>
          </a:xfrm>
          <a:prstGeom prst="rect">
            <a:avLst/>
          </a:prstGeom>
        </p:spPr>
        <p:txBody>
          <a:bodyPr anchor="t" rtlCol="false" tIns="0" lIns="0" bIns="0" rIns="0">
            <a:spAutoFit/>
          </a:bodyPr>
          <a:lstStyle/>
          <a:p>
            <a:pPr algn="ctr">
              <a:lnSpc>
                <a:spcPts val="2911"/>
              </a:lnSpc>
            </a:pPr>
            <a:r>
              <a:rPr lang="en-US" sz="3199" b="true">
                <a:solidFill>
                  <a:srgbClr val="0097B2"/>
                </a:solidFill>
                <a:latin typeface="Proxima Nova Bold"/>
                <a:ea typeface="Proxima Nova Bold"/>
                <a:cs typeface="Proxima Nova Bold"/>
                <a:sym typeface="Proxima Nova Bold"/>
              </a:rPr>
              <a:t>IT21102646</a:t>
            </a:r>
          </a:p>
        </p:txBody>
      </p:sp>
      <p:sp>
        <p:nvSpPr>
          <p:cNvPr name="TextBox 17" id="17"/>
          <p:cNvSpPr txBox="true"/>
          <p:nvPr/>
        </p:nvSpPr>
        <p:spPr>
          <a:xfrm rot="0">
            <a:off x="8230574" y="3203351"/>
            <a:ext cx="9231120" cy="676276"/>
          </a:xfrm>
          <a:prstGeom prst="rect">
            <a:avLst/>
          </a:prstGeom>
        </p:spPr>
        <p:txBody>
          <a:bodyPr anchor="t" rtlCol="false" tIns="0" lIns="0" bIns="0" rIns="0">
            <a:spAutoFit/>
          </a:bodyPr>
          <a:lstStyle/>
          <a:p>
            <a:pPr algn="l">
              <a:lnSpc>
                <a:spcPts val="5999"/>
              </a:lnSpc>
            </a:pPr>
            <a:r>
              <a:rPr lang="en-US" sz="2999">
                <a:solidFill>
                  <a:srgbClr val="F7FDFE"/>
                </a:solidFill>
                <a:latin typeface="Proxima Nova"/>
                <a:ea typeface="Proxima Nova"/>
                <a:cs typeface="Proxima Nova"/>
                <a:sym typeface="Proxima Nova"/>
              </a:rPr>
              <a:t>BSc (Hons) in Information Technology Specialising in IT</a:t>
            </a:r>
          </a:p>
        </p:txBody>
      </p:sp>
      <p:sp>
        <p:nvSpPr>
          <p:cNvPr name="TextBox 18" id="18"/>
          <p:cNvSpPr txBox="true"/>
          <p:nvPr/>
        </p:nvSpPr>
        <p:spPr>
          <a:xfrm rot="0">
            <a:off x="7268247" y="4984618"/>
            <a:ext cx="11019753" cy="2327098"/>
          </a:xfrm>
          <a:prstGeom prst="rect">
            <a:avLst/>
          </a:prstGeom>
        </p:spPr>
        <p:txBody>
          <a:bodyPr anchor="t" rtlCol="false" tIns="0" lIns="0" bIns="0" rIns="0">
            <a:spAutoFit/>
          </a:bodyPr>
          <a:lstStyle/>
          <a:p>
            <a:pPr algn="ctr">
              <a:lnSpc>
                <a:spcPts val="4670"/>
              </a:lnSpc>
            </a:pPr>
            <a:r>
              <a:rPr lang="en-US" sz="3335" b="true">
                <a:solidFill>
                  <a:srgbClr val="F7FDFE"/>
                </a:solidFill>
                <a:latin typeface="Canva Sans Bold"/>
                <a:ea typeface="Canva Sans Bold"/>
                <a:cs typeface="Canva Sans Bold"/>
                <a:sym typeface="Canva Sans Bold"/>
              </a:rPr>
              <a:t>Detect signs of retinopathy in diabetic patients' eye scans using image analysis techniques and stage prediction</a:t>
            </a:r>
          </a:p>
          <a:p>
            <a:pPr algn="ctr">
              <a:lnSpc>
                <a:spcPts val="4670"/>
              </a:lnSpc>
              <a:spcBef>
                <a:spcPct val="0"/>
              </a:spcBef>
            </a:pPr>
          </a:p>
        </p:txBody>
      </p:sp>
      <p:sp>
        <p:nvSpPr>
          <p:cNvPr name="AutoShape 19" id="19"/>
          <p:cNvSpPr/>
          <p:nvPr/>
        </p:nvSpPr>
        <p:spPr>
          <a:xfrm>
            <a:off x="2319724" y="8335872"/>
            <a:ext cx="14625406" cy="0"/>
          </a:xfrm>
          <a:prstGeom prst="line">
            <a:avLst/>
          </a:prstGeom>
          <a:ln cap="flat" w="28575">
            <a:solidFill>
              <a:srgbClr val="F7FDFE"/>
            </a:solidFill>
            <a:prstDash val="solid"/>
            <a:headEnd type="none" len="sm" w="sm"/>
            <a:tailEnd type="none" len="sm" w="sm"/>
          </a:ln>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4521" r="0" b="-18848"/>
            </a:stretch>
          </a:blipFill>
        </p:spPr>
      </p:sp>
      <p:sp>
        <p:nvSpPr>
          <p:cNvPr name="Freeform 3" id="3"/>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4" id="4"/>
          <p:cNvSpPr txBox="true"/>
          <p:nvPr/>
        </p:nvSpPr>
        <p:spPr>
          <a:xfrm rot="0">
            <a:off x="4011632" y="1815669"/>
            <a:ext cx="10886944" cy="5894122"/>
          </a:xfrm>
          <a:prstGeom prst="rect">
            <a:avLst/>
          </a:prstGeom>
        </p:spPr>
        <p:txBody>
          <a:bodyPr anchor="t" rtlCol="false" tIns="0" lIns="0" bIns="0" rIns="0">
            <a:spAutoFit/>
          </a:bodyPr>
          <a:lstStyle/>
          <a:p>
            <a:pPr algn="ctr">
              <a:lnSpc>
                <a:spcPts val="14939"/>
              </a:lnSpc>
            </a:pPr>
            <a:r>
              <a:rPr lang="en-US" sz="17999">
                <a:solidFill>
                  <a:srgbClr val="292929"/>
                </a:solidFill>
                <a:latin typeface="Bebas Neue"/>
                <a:ea typeface="Bebas Neue"/>
                <a:cs typeface="Bebas Neue"/>
                <a:sym typeface="Bebas Neue"/>
              </a:rPr>
              <a:t>DIABETIC RETINOPATHY</a:t>
            </a:r>
          </a:p>
          <a:p>
            <a:pPr algn="ctr">
              <a:lnSpc>
                <a:spcPts val="14939"/>
              </a:lnSpc>
            </a:pPr>
          </a:p>
        </p:txBody>
      </p:sp>
      <p:sp>
        <p:nvSpPr>
          <p:cNvPr name="Freeform 5" id="5"/>
          <p:cNvSpPr/>
          <p:nvPr/>
        </p:nvSpPr>
        <p:spPr>
          <a:xfrm flipH="false" flipV="false" rot="0">
            <a:off x="5171841" y="5518377"/>
            <a:ext cx="8306268" cy="3191980"/>
          </a:xfrm>
          <a:custGeom>
            <a:avLst/>
            <a:gdLst/>
            <a:ahLst/>
            <a:cxnLst/>
            <a:rect r="r" b="b" t="t" l="l"/>
            <a:pathLst>
              <a:path h="3191980" w="8306268">
                <a:moveTo>
                  <a:pt x="0" y="0"/>
                </a:moveTo>
                <a:lnTo>
                  <a:pt x="8306268" y="0"/>
                </a:lnTo>
                <a:lnTo>
                  <a:pt x="8306268" y="3191980"/>
                </a:lnTo>
                <a:lnTo>
                  <a:pt x="0" y="3191980"/>
                </a:lnTo>
                <a:lnTo>
                  <a:pt x="0" y="0"/>
                </a:lnTo>
                <a:close/>
              </a:path>
            </a:pathLst>
          </a:custGeom>
          <a:blipFill>
            <a:blip r:embed="rId4"/>
            <a:stretch>
              <a:fillRect l="0" t="0" r="0" b="0"/>
            </a:stretch>
          </a:blipFill>
          <a:ln w="19050" cap="sq">
            <a:solidFill>
              <a:srgbClr val="203F4C"/>
            </a:solidFill>
            <a:prstDash val="solid"/>
            <a:miter/>
          </a:ln>
        </p:spPr>
      </p:sp>
      <p:sp>
        <p:nvSpPr>
          <p:cNvPr name="TextBox 6" id="6"/>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7" id="7"/>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8" id="8"/>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64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Freeform 6" id="6"/>
          <p:cNvSpPr/>
          <p:nvPr/>
        </p:nvSpPr>
        <p:spPr>
          <a:xfrm flipH="false" flipV="false" rot="0">
            <a:off x="0" y="0"/>
            <a:ext cx="18288000" cy="9258300"/>
          </a:xfrm>
          <a:custGeom>
            <a:avLst/>
            <a:gdLst/>
            <a:ahLst/>
            <a:cxnLst/>
            <a:rect r="r" b="b" t="t" l="l"/>
            <a:pathLst>
              <a:path h="9258300" w="18288000">
                <a:moveTo>
                  <a:pt x="0" y="0"/>
                </a:moveTo>
                <a:lnTo>
                  <a:pt x="18288000" y="0"/>
                </a:lnTo>
                <a:lnTo>
                  <a:pt x="18288000" y="9258300"/>
                </a:lnTo>
                <a:lnTo>
                  <a:pt x="0" y="9258300"/>
                </a:lnTo>
                <a:lnTo>
                  <a:pt x="0" y="0"/>
                </a:lnTo>
                <a:close/>
              </a:path>
            </a:pathLst>
          </a:custGeom>
          <a:blipFill>
            <a:blip r:embed="rId3"/>
            <a:stretch>
              <a:fillRect l="0" t="-4689" r="0" b="-8067"/>
            </a:stretch>
          </a:blipFill>
        </p:spPr>
      </p:sp>
      <p:grpSp>
        <p:nvGrpSpPr>
          <p:cNvPr name="Group 7" id="7"/>
          <p:cNvGrpSpPr/>
          <p:nvPr/>
        </p:nvGrpSpPr>
        <p:grpSpPr>
          <a:xfrm rot="0">
            <a:off x="11323555" y="1388136"/>
            <a:ext cx="5905625" cy="6578510"/>
            <a:chOff x="0" y="0"/>
            <a:chExt cx="1555391" cy="1732612"/>
          </a:xfrm>
        </p:grpSpPr>
        <p:sp>
          <p:nvSpPr>
            <p:cNvPr name="Freeform 8" id="8"/>
            <p:cNvSpPr/>
            <p:nvPr/>
          </p:nvSpPr>
          <p:spPr>
            <a:xfrm flipH="false" flipV="false" rot="0">
              <a:off x="0" y="0"/>
              <a:ext cx="1555391" cy="1732612"/>
            </a:xfrm>
            <a:custGeom>
              <a:avLst/>
              <a:gdLst/>
              <a:ahLst/>
              <a:cxnLst/>
              <a:rect r="r" b="b" t="t" l="l"/>
              <a:pathLst>
                <a:path h="1732612" w="1555391">
                  <a:moveTo>
                    <a:pt x="0" y="0"/>
                  </a:moveTo>
                  <a:lnTo>
                    <a:pt x="1555391" y="0"/>
                  </a:lnTo>
                  <a:lnTo>
                    <a:pt x="1555391" y="1732612"/>
                  </a:lnTo>
                  <a:lnTo>
                    <a:pt x="0" y="1732612"/>
                  </a:lnTo>
                  <a:close/>
                </a:path>
              </a:pathLst>
            </a:custGeom>
            <a:solidFill>
              <a:srgbClr val="FEFEFE"/>
            </a:solidFill>
          </p:spPr>
        </p:sp>
        <p:sp>
          <p:nvSpPr>
            <p:cNvPr name="TextBox 9" id="9"/>
            <p:cNvSpPr txBox="true"/>
            <p:nvPr/>
          </p:nvSpPr>
          <p:spPr>
            <a:xfrm>
              <a:off x="0" y="-38100"/>
              <a:ext cx="1555391" cy="1770712"/>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1" id="11"/>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7</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477026" y="523425"/>
            <a:ext cx="17308816" cy="8325233"/>
            <a:chOff x="0" y="0"/>
            <a:chExt cx="5155620" cy="2479762"/>
          </a:xfrm>
        </p:grpSpPr>
        <p:sp>
          <p:nvSpPr>
            <p:cNvPr name="Freeform 4" id="4"/>
            <p:cNvSpPr/>
            <p:nvPr/>
          </p:nvSpPr>
          <p:spPr>
            <a:xfrm flipH="false" flipV="false" rot="0">
              <a:off x="0" y="0"/>
              <a:ext cx="5155620" cy="2479762"/>
            </a:xfrm>
            <a:custGeom>
              <a:avLst/>
              <a:gdLst/>
              <a:ahLst/>
              <a:cxnLst/>
              <a:rect r="r" b="b" t="t" l="l"/>
              <a:pathLst>
                <a:path h="2479762" w="5155620">
                  <a:moveTo>
                    <a:pt x="0" y="0"/>
                  </a:moveTo>
                  <a:lnTo>
                    <a:pt x="5155620" y="0"/>
                  </a:lnTo>
                  <a:lnTo>
                    <a:pt x="5155620" y="2479762"/>
                  </a:lnTo>
                  <a:lnTo>
                    <a:pt x="0" y="2479762"/>
                  </a:lnTo>
                  <a:close/>
                </a:path>
              </a:pathLst>
            </a:custGeom>
            <a:solidFill>
              <a:srgbClr val="F7FDFE"/>
            </a:solidFill>
          </p:spPr>
        </p:sp>
        <p:sp>
          <p:nvSpPr>
            <p:cNvPr name="TextBox 5" id="5"/>
            <p:cNvSpPr txBox="true"/>
            <p:nvPr/>
          </p:nvSpPr>
          <p:spPr>
            <a:xfrm>
              <a:off x="0" y="-38100"/>
              <a:ext cx="5155620" cy="251786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7" id="7"/>
          <p:cNvSpPr txBox="true"/>
          <p:nvPr/>
        </p:nvSpPr>
        <p:spPr>
          <a:xfrm rot="0">
            <a:off x="1830932" y="1352550"/>
            <a:ext cx="6013981" cy="2161841"/>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01. INTRODUCTION</a:t>
            </a:r>
          </a:p>
        </p:txBody>
      </p:sp>
      <p:grpSp>
        <p:nvGrpSpPr>
          <p:cNvPr name="Group 8" id="8"/>
          <p:cNvGrpSpPr/>
          <p:nvPr/>
        </p:nvGrpSpPr>
        <p:grpSpPr>
          <a:xfrm rot="0">
            <a:off x="1894974" y="3473968"/>
            <a:ext cx="9883253" cy="4667641"/>
            <a:chOff x="0" y="0"/>
            <a:chExt cx="2943835" cy="1390308"/>
          </a:xfrm>
        </p:grpSpPr>
        <p:sp>
          <p:nvSpPr>
            <p:cNvPr name="Freeform 9" id="9"/>
            <p:cNvSpPr/>
            <p:nvPr/>
          </p:nvSpPr>
          <p:spPr>
            <a:xfrm flipH="false" flipV="false" rot="0">
              <a:off x="0" y="0"/>
              <a:ext cx="2943835" cy="1390308"/>
            </a:xfrm>
            <a:custGeom>
              <a:avLst/>
              <a:gdLst/>
              <a:ahLst/>
              <a:cxnLst/>
              <a:rect r="r" b="b" t="t" l="l"/>
              <a:pathLst>
                <a:path h="1390308" w="2943835">
                  <a:moveTo>
                    <a:pt x="0" y="0"/>
                  </a:moveTo>
                  <a:lnTo>
                    <a:pt x="2943835" y="0"/>
                  </a:lnTo>
                  <a:lnTo>
                    <a:pt x="2943835" y="1390308"/>
                  </a:lnTo>
                  <a:lnTo>
                    <a:pt x="0" y="1390308"/>
                  </a:lnTo>
                  <a:close/>
                </a:path>
              </a:pathLst>
            </a:custGeom>
            <a:solidFill>
              <a:srgbClr val="000000">
                <a:alpha val="0"/>
              </a:srgbClr>
            </a:solidFill>
            <a:ln w="38100" cap="sq">
              <a:solidFill>
                <a:srgbClr val="48BAC3"/>
              </a:solidFill>
              <a:prstDash val="solid"/>
              <a:miter/>
            </a:ln>
          </p:spPr>
        </p:sp>
        <p:sp>
          <p:nvSpPr>
            <p:cNvPr name="TextBox 10" id="10"/>
            <p:cNvSpPr txBox="true"/>
            <p:nvPr/>
          </p:nvSpPr>
          <p:spPr>
            <a:xfrm>
              <a:off x="0" y="-57150"/>
              <a:ext cx="2943835" cy="1447458"/>
            </a:xfrm>
            <a:prstGeom prst="rect">
              <a:avLst/>
            </a:prstGeom>
          </p:spPr>
          <p:txBody>
            <a:bodyPr anchor="ctr" rtlCol="false" tIns="50800" lIns="50800" bIns="50800" rIns="50800"/>
            <a:lstStyle/>
            <a:p>
              <a:pPr algn="l">
                <a:lnSpc>
                  <a:spcPts val="3919"/>
                </a:lnSpc>
              </a:pPr>
              <a:r>
                <a:rPr lang="en-US" sz="2799">
                  <a:solidFill>
                    <a:srgbClr val="000000"/>
                  </a:solidFill>
                  <a:latin typeface="Canva Sans"/>
                  <a:ea typeface="Canva Sans"/>
                  <a:cs typeface="Canva Sans"/>
                  <a:sym typeface="Canva Sans"/>
                </a:rPr>
                <a:t>Diabetic retinopathy is a serious eye condition that can lead to vision loss and blindness in individuals with diabetes. It affects the blood vessels in the retina, which is the tissue at the back of the eye responsible for vision. High blood sugar levels in diabetes can damage these blood vessels, causing them to weaken and leak. This damage can result in various vision problems, from blurred or double vision to eventual blindness.</a:t>
              </a:r>
            </a:p>
          </p:txBody>
        </p:sp>
      </p:grpSp>
      <p:sp>
        <p:nvSpPr>
          <p:cNvPr name="AutoShape 11" id="11"/>
          <p:cNvSpPr/>
          <p:nvPr/>
        </p:nvSpPr>
        <p:spPr>
          <a:xfrm>
            <a:off x="1830932" y="3245085"/>
            <a:ext cx="12075838" cy="0"/>
          </a:xfrm>
          <a:prstGeom prst="line">
            <a:avLst/>
          </a:prstGeom>
          <a:ln cap="flat" w="38100">
            <a:solidFill>
              <a:srgbClr val="48BAC3"/>
            </a:solidFill>
            <a:prstDash val="solid"/>
            <a:headEnd type="none" len="sm" w="sm"/>
            <a:tailEnd type="none" len="sm" w="sm"/>
          </a:ln>
        </p:spPr>
      </p:sp>
      <p:sp>
        <p:nvSpPr>
          <p:cNvPr name="Freeform 12" id="12"/>
          <p:cNvSpPr/>
          <p:nvPr/>
        </p:nvSpPr>
        <p:spPr>
          <a:xfrm flipH="false" flipV="false" rot="0">
            <a:off x="11939347" y="2028335"/>
            <a:ext cx="5319953" cy="5150551"/>
          </a:xfrm>
          <a:custGeom>
            <a:avLst/>
            <a:gdLst/>
            <a:ahLst/>
            <a:cxnLst/>
            <a:rect r="r" b="b" t="t" l="l"/>
            <a:pathLst>
              <a:path h="5150551" w="5319953">
                <a:moveTo>
                  <a:pt x="0" y="0"/>
                </a:moveTo>
                <a:lnTo>
                  <a:pt x="5319953" y="0"/>
                </a:lnTo>
                <a:lnTo>
                  <a:pt x="5319953" y="5150551"/>
                </a:lnTo>
                <a:lnTo>
                  <a:pt x="0" y="5150551"/>
                </a:lnTo>
                <a:lnTo>
                  <a:pt x="0" y="0"/>
                </a:lnTo>
                <a:close/>
              </a:path>
            </a:pathLst>
          </a:custGeom>
          <a:blipFill>
            <a:blip r:embed="rId4"/>
            <a:stretch>
              <a:fillRect l="-127881" t="0" r="-4475" b="0"/>
            </a:stretch>
          </a:blipFill>
        </p:spPr>
      </p:sp>
      <p:sp>
        <p:nvSpPr>
          <p:cNvPr name="TextBox 13" id="13"/>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4" id="14"/>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5" id="15"/>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65</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384142" y="351167"/>
            <a:ext cx="17401700" cy="8700817"/>
            <a:chOff x="0" y="0"/>
            <a:chExt cx="5183287" cy="2591634"/>
          </a:xfrm>
        </p:grpSpPr>
        <p:sp>
          <p:nvSpPr>
            <p:cNvPr name="Freeform 4" id="4"/>
            <p:cNvSpPr/>
            <p:nvPr/>
          </p:nvSpPr>
          <p:spPr>
            <a:xfrm flipH="false" flipV="false" rot="0">
              <a:off x="0" y="0"/>
              <a:ext cx="5183287" cy="2591633"/>
            </a:xfrm>
            <a:custGeom>
              <a:avLst/>
              <a:gdLst/>
              <a:ahLst/>
              <a:cxnLst/>
              <a:rect r="r" b="b" t="t" l="l"/>
              <a:pathLst>
                <a:path h="2591633" w="5183287">
                  <a:moveTo>
                    <a:pt x="0" y="0"/>
                  </a:moveTo>
                  <a:lnTo>
                    <a:pt x="5183287" y="0"/>
                  </a:lnTo>
                  <a:lnTo>
                    <a:pt x="5183287" y="2591633"/>
                  </a:lnTo>
                  <a:lnTo>
                    <a:pt x="0" y="2591633"/>
                  </a:lnTo>
                  <a:close/>
                </a:path>
              </a:pathLst>
            </a:custGeom>
            <a:solidFill>
              <a:srgbClr val="F7FDFE"/>
            </a:solidFill>
          </p:spPr>
        </p:sp>
        <p:sp>
          <p:nvSpPr>
            <p:cNvPr name="TextBox 5" id="5"/>
            <p:cNvSpPr txBox="true"/>
            <p:nvPr/>
          </p:nvSpPr>
          <p:spPr>
            <a:xfrm>
              <a:off x="0" y="-38100"/>
              <a:ext cx="5183287" cy="262973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7" id="7"/>
          <p:cNvSpPr txBox="true"/>
          <p:nvPr/>
        </p:nvSpPr>
        <p:spPr>
          <a:xfrm rot="0">
            <a:off x="1488032" y="791355"/>
            <a:ext cx="9224034" cy="3180926"/>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02.</a:t>
            </a:r>
          </a:p>
          <a:p>
            <a:pPr algn="l">
              <a:lnSpc>
                <a:spcPts val="8072"/>
              </a:lnSpc>
            </a:pPr>
            <a:r>
              <a:rPr lang="en-US" sz="9726">
                <a:solidFill>
                  <a:srgbClr val="292929"/>
                </a:solidFill>
                <a:latin typeface="Bebas Neue"/>
                <a:ea typeface="Bebas Neue"/>
                <a:cs typeface="Bebas Neue"/>
                <a:sym typeface="Bebas Neue"/>
              </a:rPr>
              <a:t>RESEARCH PROBLEM</a:t>
            </a:r>
          </a:p>
          <a:p>
            <a:pPr algn="l">
              <a:lnSpc>
                <a:spcPts val="8072"/>
              </a:lnSpc>
            </a:pPr>
          </a:p>
        </p:txBody>
      </p:sp>
      <p:grpSp>
        <p:nvGrpSpPr>
          <p:cNvPr name="Group 8" id="8"/>
          <p:cNvGrpSpPr/>
          <p:nvPr/>
        </p:nvGrpSpPr>
        <p:grpSpPr>
          <a:xfrm rot="0">
            <a:off x="1028700" y="3671654"/>
            <a:ext cx="16215017" cy="4483472"/>
            <a:chOff x="0" y="0"/>
            <a:chExt cx="4829820" cy="1335451"/>
          </a:xfrm>
        </p:grpSpPr>
        <p:sp>
          <p:nvSpPr>
            <p:cNvPr name="Freeform 9" id="9"/>
            <p:cNvSpPr/>
            <p:nvPr/>
          </p:nvSpPr>
          <p:spPr>
            <a:xfrm flipH="false" flipV="false" rot="0">
              <a:off x="0" y="0"/>
              <a:ext cx="4829820" cy="1335451"/>
            </a:xfrm>
            <a:custGeom>
              <a:avLst/>
              <a:gdLst/>
              <a:ahLst/>
              <a:cxnLst/>
              <a:rect r="r" b="b" t="t" l="l"/>
              <a:pathLst>
                <a:path h="1335451" w="4829820">
                  <a:moveTo>
                    <a:pt x="0" y="0"/>
                  </a:moveTo>
                  <a:lnTo>
                    <a:pt x="4829820" y="0"/>
                  </a:lnTo>
                  <a:lnTo>
                    <a:pt x="4829820" y="1335451"/>
                  </a:lnTo>
                  <a:lnTo>
                    <a:pt x="0" y="1335451"/>
                  </a:lnTo>
                  <a:close/>
                </a:path>
              </a:pathLst>
            </a:custGeom>
            <a:solidFill>
              <a:srgbClr val="000000">
                <a:alpha val="0"/>
              </a:srgbClr>
            </a:solidFill>
            <a:ln w="38100" cap="sq">
              <a:solidFill>
                <a:srgbClr val="48BAC3"/>
              </a:solidFill>
              <a:prstDash val="solid"/>
              <a:miter/>
            </a:ln>
          </p:spPr>
        </p:sp>
        <p:sp>
          <p:nvSpPr>
            <p:cNvPr name="TextBox 10" id="10"/>
            <p:cNvSpPr txBox="true"/>
            <p:nvPr/>
          </p:nvSpPr>
          <p:spPr>
            <a:xfrm>
              <a:off x="0" y="-57150"/>
              <a:ext cx="4829820" cy="1392601"/>
            </a:xfrm>
            <a:prstGeom prst="rect">
              <a:avLst/>
            </a:prstGeom>
          </p:spPr>
          <p:txBody>
            <a:bodyPr anchor="ctr" rtlCol="false" tIns="50800" lIns="50800" bIns="50800" rIns="50800"/>
            <a:lstStyle/>
            <a:p>
              <a:pPr algn="l" marL="604515" indent="-302257" lvl="1">
                <a:lnSpc>
                  <a:spcPts val="3919"/>
                </a:lnSpc>
                <a:buFont typeface="Arial"/>
                <a:buChar char="•"/>
              </a:pPr>
              <a:r>
                <a:rPr lang="en-US" sz="2799">
                  <a:solidFill>
                    <a:srgbClr val="000000"/>
                  </a:solidFill>
                  <a:latin typeface="Canva Sans"/>
                  <a:ea typeface="Canva Sans"/>
                  <a:cs typeface="Canva Sans"/>
                  <a:sym typeface="Canva Sans"/>
                </a:rPr>
                <a:t>Annual retinal screenings encounter challenges with patient adherence, with reported rates ranging from 30-60%.</a:t>
              </a:r>
            </a:p>
            <a:p>
              <a:pPr algn="l" marL="604515" indent="-302257" lvl="1">
                <a:lnSpc>
                  <a:spcPts val="3919"/>
                </a:lnSpc>
                <a:buFont typeface="Arial"/>
                <a:buChar char="•"/>
              </a:pPr>
              <a:r>
                <a:rPr lang="en-US" sz="2799">
                  <a:solidFill>
                    <a:srgbClr val="000000"/>
                  </a:solidFill>
                  <a:latin typeface="Canva Sans"/>
                  <a:ea typeface="Canva Sans"/>
                  <a:cs typeface="Canva Sans"/>
                  <a:sym typeface="Canva Sans"/>
                </a:rPr>
                <a:t>Existing screenings using ophthalmoscopy struggle with low quality, impacting the reliability of diabetic retinopathy examinations.</a:t>
              </a:r>
            </a:p>
            <a:p>
              <a:pPr algn="l" marL="604515" indent="-302257" lvl="1">
                <a:lnSpc>
                  <a:spcPts val="3919"/>
                </a:lnSpc>
                <a:buFont typeface="Arial"/>
                <a:buChar char="•"/>
              </a:pPr>
              <a:r>
                <a:rPr lang="en-US" sz="2799">
                  <a:solidFill>
                    <a:srgbClr val="000000"/>
                  </a:solidFill>
                  <a:latin typeface="Canva Sans"/>
                  <a:ea typeface="Canva Sans"/>
                  <a:cs typeface="Canva Sans"/>
                  <a:sym typeface="Canva Sans"/>
                </a:rPr>
                <a:t>Compliance is hindered by factors such as income levels, inadequate health insurance, and time constraints.</a:t>
              </a:r>
            </a:p>
            <a:p>
              <a:pPr algn="l" marL="604515" indent="-302257" lvl="1">
                <a:lnSpc>
                  <a:spcPts val="3919"/>
                </a:lnSpc>
                <a:buFont typeface="Arial"/>
                <a:buChar char="•"/>
              </a:pPr>
              <a:r>
                <a:rPr lang="en-US" sz="2799">
                  <a:solidFill>
                    <a:srgbClr val="000000"/>
                  </a:solidFill>
                  <a:latin typeface="Canva Sans"/>
                  <a:ea typeface="Canva Sans"/>
                  <a:cs typeface="Canva Sans"/>
                  <a:sym typeface="Canva Sans"/>
                </a:rPr>
                <a:t>Insufficient specialist referral systems, a shortage of eye care providers, and inadequate public health funding contribute to the challenges faced in current screenings</a:t>
              </a:r>
            </a:p>
          </p:txBody>
        </p:sp>
      </p:grpSp>
      <p:sp>
        <p:nvSpPr>
          <p:cNvPr name="AutoShape 11" id="11"/>
          <p:cNvSpPr/>
          <p:nvPr/>
        </p:nvSpPr>
        <p:spPr>
          <a:xfrm>
            <a:off x="1534458" y="2873610"/>
            <a:ext cx="12075838" cy="0"/>
          </a:xfrm>
          <a:prstGeom prst="line">
            <a:avLst/>
          </a:prstGeom>
          <a:ln cap="flat" w="38100">
            <a:solidFill>
              <a:srgbClr val="48BAC3"/>
            </a:solidFill>
            <a:prstDash val="solid"/>
            <a:headEnd type="none" len="sm" w="sm"/>
            <a:tailEnd type="none" len="sm" w="sm"/>
          </a:ln>
        </p:spPr>
      </p:sp>
      <p:sp>
        <p:nvSpPr>
          <p:cNvPr name="TextBox 12" id="12"/>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3" id="13"/>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4" id="14"/>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66</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421858" y="419845"/>
            <a:ext cx="17529486" cy="8647772"/>
            <a:chOff x="0" y="0"/>
            <a:chExt cx="5221349" cy="2575834"/>
          </a:xfrm>
        </p:grpSpPr>
        <p:sp>
          <p:nvSpPr>
            <p:cNvPr name="Freeform 4" id="4"/>
            <p:cNvSpPr/>
            <p:nvPr/>
          </p:nvSpPr>
          <p:spPr>
            <a:xfrm flipH="false" flipV="false" rot="0">
              <a:off x="0" y="0"/>
              <a:ext cx="5221349" cy="2575834"/>
            </a:xfrm>
            <a:custGeom>
              <a:avLst/>
              <a:gdLst/>
              <a:ahLst/>
              <a:cxnLst/>
              <a:rect r="r" b="b" t="t" l="l"/>
              <a:pathLst>
                <a:path h="2575834" w="5221349">
                  <a:moveTo>
                    <a:pt x="0" y="0"/>
                  </a:moveTo>
                  <a:lnTo>
                    <a:pt x="5221349" y="0"/>
                  </a:lnTo>
                  <a:lnTo>
                    <a:pt x="5221349" y="2575834"/>
                  </a:lnTo>
                  <a:lnTo>
                    <a:pt x="0" y="2575834"/>
                  </a:lnTo>
                  <a:close/>
                </a:path>
              </a:pathLst>
            </a:custGeom>
            <a:solidFill>
              <a:srgbClr val="F7FDFE"/>
            </a:solidFill>
          </p:spPr>
        </p:sp>
        <p:sp>
          <p:nvSpPr>
            <p:cNvPr name="TextBox 5" id="5"/>
            <p:cNvSpPr txBox="true"/>
            <p:nvPr/>
          </p:nvSpPr>
          <p:spPr>
            <a:xfrm>
              <a:off x="0" y="-38100"/>
              <a:ext cx="5221349" cy="261393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7" id="7"/>
          <p:cNvSpPr txBox="true"/>
          <p:nvPr/>
        </p:nvSpPr>
        <p:spPr>
          <a:xfrm rot="0">
            <a:off x="1377421" y="838714"/>
            <a:ext cx="6013981" cy="4200011"/>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03.</a:t>
            </a:r>
          </a:p>
          <a:p>
            <a:pPr algn="l">
              <a:lnSpc>
                <a:spcPts val="8072"/>
              </a:lnSpc>
            </a:pPr>
            <a:r>
              <a:rPr lang="en-US" sz="9726">
                <a:solidFill>
                  <a:srgbClr val="292929"/>
                </a:solidFill>
                <a:latin typeface="Bebas Neue"/>
                <a:ea typeface="Bebas Neue"/>
                <a:cs typeface="Bebas Neue"/>
                <a:sym typeface="Bebas Neue"/>
              </a:rPr>
              <a:t>RESEARCH GAP</a:t>
            </a:r>
          </a:p>
          <a:p>
            <a:pPr algn="l">
              <a:lnSpc>
                <a:spcPts val="8072"/>
              </a:lnSpc>
            </a:pPr>
          </a:p>
          <a:p>
            <a:pPr algn="l">
              <a:lnSpc>
                <a:spcPts val="8072"/>
              </a:lnSpc>
            </a:pPr>
          </a:p>
        </p:txBody>
      </p:sp>
      <p:grpSp>
        <p:nvGrpSpPr>
          <p:cNvPr name="Group 8" id="8"/>
          <p:cNvGrpSpPr/>
          <p:nvPr/>
        </p:nvGrpSpPr>
        <p:grpSpPr>
          <a:xfrm rot="0">
            <a:off x="1246677" y="3476291"/>
            <a:ext cx="16215017" cy="4667641"/>
            <a:chOff x="0" y="0"/>
            <a:chExt cx="4829820" cy="1390308"/>
          </a:xfrm>
        </p:grpSpPr>
        <p:sp>
          <p:nvSpPr>
            <p:cNvPr name="Freeform 9" id="9"/>
            <p:cNvSpPr/>
            <p:nvPr/>
          </p:nvSpPr>
          <p:spPr>
            <a:xfrm flipH="false" flipV="false" rot="0">
              <a:off x="0" y="0"/>
              <a:ext cx="4829820" cy="1390308"/>
            </a:xfrm>
            <a:custGeom>
              <a:avLst/>
              <a:gdLst/>
              <a:ahLst/>
              <a:cxnLst/>
              <a:rect r="r" b="b" t="t" l="l"/>
              <a:pathLst>
                <a:path h="1390308" w="4829820">
                  <a:moveTo>
                    <a:pt x="0" y="0"/>
                  </a:moveTo>
                  <a:lnTo>
                    <a:pt x="4829820" y="0"/>
                  </a:lnTo>
                  <a:lnTo>
                    <a:pt x="4829820" y="1390308"/>
                  </a:lnTo>
                  <a:lnTo>
                    <a:pt x="0" y="1390308"/>
                  </a:lnTo>
                  <a:close/>
                </a:path>
              </a:pathLst>
            </a:custGeom>
            <a:solidFill>
              <a:srgbClr val="000000">
                <a:alpha val="0"/>
              </a:srgbClr>
            </a:solidFill>
            <a:ln w="38100" cap="sq">
              <a:solidFill>
                <a:srgbClr val="48BAC3"/>
              </a:solidFill>
              <a:prstDash val="solid"/>
              <a:miter/>
            </a:ln>
          </p:spPr>
        </p:sp>
        <p:sp>
          <p:nvSpPr>
            <p:cNvPr name="TextBox 10" id="10"/>
            <p:cNvSpPr txBox="true"/>
            <p:nvPr/>
          </p:nvSpPr>
          <p:spPr>
            <a:xfrm>
              <a:off x="0" y="-57150"/>
              <a:ext cx="4829820" cy="1447458"/>
            </a:xfrm>
            <a:prstGeom prst="rect">
              <a:avLst/>
            </a:prstGeom>
          </p:spPr>
          <p:txBody>
            <a:bodyPr anchor="ctr" rtlCol="false" tIns="50800" lIns="50800" bIns="50800" rIns="50800"/>
            <a:lstStyle/>
            <a:p>
              <a:pPr algn="l" marL="604515" indent="-302257" lvl="1">
                <a:lnSpc>
                  <a:spcPts val="3919"/>
                </a:lnSpc>
                <a:buFont typeface="Arial"/>
                <a:buChar char="•"/>
              </a:pPr>
              <a:r>
                <a:rPr lang="en-US" sz="2799">
                  <a:solidFill>
                    <a:srgbClr val="000000"/>
                  </a:solidFill>
                  <a:latin typeface="Canva Sans"/>
                  <a:ea typeface="Canva Sans"/>
                  <a:cs typeface="Canva Sans"/>
                  <a:sym typeface="Canva Sans"/>
                </a:rPr>
                <a:t>Long-term Effectiveness : Assessing the sustainability of the program over a more extended period and whether the benefits</a:t>
              </a:r>
            </a:p>
            <a:p>
              <a:pPr algn="l">
                <a:lnSpc>
                  <a:spcPts val="3919"/>
                </a:lnSpc>
              </a:pPr>
            </a:p>
            <a:p>
              <a:pPr algn="l" marL="604515" indent="-302257" lvl="1">
                <a:lnSpc>
                  <a:spcPts val="3919"/>
                </a:lnSpc>
                <a:buFont typeface="Arial"/>
                <a:buChar char="•"/>
              </a:pPr>
              <a:r>
                <a:rPr lang="en-US" sz="2799">
                  <a:solidFill>
                    <a:srgbClr val="000000"/>
                  </a:solidFill>
                  <a:latin typeface="Canva Sans"/>
                  <a:ea typeface="Canva Sans"/>
                  <a:cs typeface="Canva Sans"/>
                  <a:sym typeface="Canva Sans"/>
                </a:rPr>
                <a:t>Patient Outcomes and Satisfaction :Satisfaction of the patients with the process, any improvements in health outcomes, and potential barriers to participation</a:t>
              </a:r>
            </a:p>
            <a:p>
              <a:pPr algn="l">
                <a:lnSpc>
                  <a:spcPts val="3919"/>
                </a:lnSpc>
              </a:pPr>
            </a:p>
            <a:p>
              <a:pPr algn="l" marL="604515" indent="-302257" lvl="1">
                <a:lnSpc>
                  <a:spcPts val="3919"/>
                </a:lnSpc>
                <a:buFont typeface="Arial"/>
                <a:buChar char="•"/>
              </a:pPr>
              <a:r>
                <a:rPr lang="en-US" sz="2799">
                  <a:solidFill>
                    <a:srgbClr val="000000"/>
                  </a:solidFill>
                  <a:latin typeface="Canva Sans"/>
                  <a:ea typeface="Canva Sans"/>
                  <a:cs typeface="Canva Sans"/>
                  <a:sym typeface="Canva Sans"/>
                </a:rPr>
                <a:t>Quality Assurance and Accuracy: The quality of the system should be accurate to predict diabetes and the data should be reliable</a:t>
              </a:r>
            </a:p>
            <a:p>
              <a:pPr algn="l">
                <a:lnSpc>
                  <a:spcPts val="3919"/>
                </a:lnSpc>
              </a:pPr>
            </a:p>
          </p:txBody>
        </p:sp>
      </p:grpSp>
      <p:sp>
        <p:nvSpPr>
          <p:cNvPr name="AutoShape 11" id="11"/>
          <p:cNvSpPr/>
          <p:nvPr/>
        </p:nvSpPr>
        <p:spPr>
          <a:xfrm>
            <a:off x="1429683" y="2873610"/>
            <a:ext cx="12075838" cy="0"/>
          </a:xfrm>
          <a:prstGeom prst="line">
            <a:avLst/>
          </a:prstGeom>
          <a:ln cap="flat" w="38100">
            <a:solidFill>
              <a:srgbClr val="48BAC3"/>
            </a:solidFill>
            <a:prstDash val="solid"/>
            <a:headEnd type="none" len="sm" w="sm"/>
            <a:tailEnd type="none" len="sm" w="sm"/>
          </a:ln>
        </p:spPr>
      </p:sp>
      <p:sp>
        <p:nvSpPr>
          <p:cNvPr name="TextBox 12" id="12"/>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3" id="13"/>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4" id="14"/>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67</a:t>
            </a:r>
          </a:p>
        </p:txBody>
      </p:sp>
      <p:sp>
        <p:nvSpPr>
          <p:cNvPr name="Freeform 15" id="15"/>
          <p:cNvSpPr/>
          <p:nvPr/>
        </p:nvSpPr>
        <p:spPr>
          <a:xfrm flipH="false" flipV="false" rot="0">
            <a:off x="14447199" y="999446"/>
            <a:ext cx="3014495" cy="1772586"/>
          </a:xfrm>
          <a:custGeom>
            <a:avLst/>
            <a:gdLst/>
            <a:ahLst/>
            <a:cxnLst/>
            <a:rect r="r" b="b" t="t" l="l"/>
            <a:pathLst>
              <a:path h="1772586" w="3014495">
                <a:moveTo>
                  <a:pt x="0" y="0"/>
                </a:moveTo>
                <a:lnTo>
                  <a:pt x="3014494" y="0"/>
                </a:lnTo>
                <a:lnTo>
                  <a:pt x="3014494" y="1772586"/>
                </a:lnTo>
                <a:lnTo>
                  <a:pt x="0" y="1772586"/>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488731" y="394040"/>
            <a:ext cx="17258713" cy="8749960"/>
            <a:chOff x="0" y="0"/>
            <a:chExt cx="5140696" cy="2606271"/>
          </a:xfrm>
        </p:grpSpPr>
        <p:sp>
          <p:nvSpPr>
            <p:cNvPr name="Freeform 4" id="4"/>
            <p:cNvSpPr/>
            <p:nvPr/>
          </p:nvSpPr>
          <p:spPr>
            <a:xfrm flipH="false" flipV="false" rot="0">
              <a:off x="0" y="0"/>
              <a:ext cx="5140696" cy="2606271"/>
            </a:xfrm>
            <a:custGeom>
              <a:avLst/>
              <a:gdLst/>
              <a:ahLst/>
              <a:cxnLst/>
              <a:rect r="r" b="b" t="t" l="l"/>
              <a:pathLst>
                <a:path h="2606271" w="5140696">
                  <a:moveTo>
                    <a:pt x="0" y="0"/>
                  </a:moveTo>
                  <a:lnTo>
                    <a:pt x="5140696" y="0"/>
                  </a:lnTo>
                  <a:lnTo>
                    <a:pt x="5140696" y="2606271"/>
                  </a:lnTo>
                  <a:lnTo>
                    <a:pt x="0" y="2606271"/>
                  </a:lnTo>
                  <a:close/>
                </a:path>
              </a:pathLst>
            </a:custGeom>
            <a:solidFill>
              <a:srgbClr val="F7FDFE"/>
            </a:solidFill>
          </p:spPr>
        </p:sp>
        <p:sp>
          <p:nvSpPr>
            <p:cNvPr name="TextBox 5" id="5"/>
            <p:cNvSpPr txBox="true"/>
            <p:nvPr/>
          </p:nvSpPr>
          <p:spPr>
            <a:xfrm>
              <a:off x="0" y="-38100"/>
              <a:ext cx="5140696" cy="264437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7" id="7"/>
          <p:cNvSpPr txBox="true"/>
          <p:nvPr/>
        </p:nvSpPr>
        <p:spPr>
          <a:xfrm rot="0">
            <a:off x="1830932" y="997520"/>
            <a:ext cx="5813353" cy="2161841"/>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04.</a:t>
            </a:r>
          </a:p>
          <a:p>
            <a:pPr algn="l">
              <a:lnSpc>
                <a:spcPts val="8072"/>
              </a:lnSpc>
            </a:pPr>
            <a:r>
              <a:rPr lang="en-US" sz="9726">
                <a:solidFill>
                  <a:srgbClr val="292929"/>
                </a:solidFill>
                <a:latin typeface="Bebas Neue"/>
                <a:ea typeface="Bebas Neue"/>
                <a:cs typeface="Bebas Neue"/>
                <a:sym typeface="Bebas Neue"/>
              </a:rPr>
              <a:t>OBJECTIVES</a:t>
            </a:r>
          </a:p>
        </p:txBody>
      </p:sp>
      <p:grpSp>
        <p:nvGrpSpPr>
          <p:cNvPr name="Group 8" id="8"/>
          <p:cNvGrpSpPr/>
          <p:nvPr/>
        </p:nvGrpSpPr>
        <p:grpSpPr>
          <a:xfrm rot="0">
            <a:off x="3481196" y="5639529"/>
            <a:ext cx="13017655" cy="3181741"/>
            <a:chOff x="0" y="0"/>
            <a:chExt cx="3877451" cy="947716"/>
          </a:xfrm>
        </p:grpSpPr>
        <p:sp>
          <p:nvSpPr>
            <p:cNvPr name="Freeform 9" id="9"/>
            <p:cNvSpPr/>
            <p:nvPr/>
          </p:nvSpPr>
          <p:spPr>
            <a:xfrm flipH="false" flipV="false" rot="0">
              <a:off x="0" y="0"/>
              <a:ext cx="3877451" cy="947716"/>
            </a:xfrm>
            <a:custGeom>
              <a:avLst/>
              <a:gdLst/>
              <a:ahLst/>
              <a:cxnLst/>
              <a:rect r="r" b="b" t="t" l="l"/>
              <a:pathLst>
                <a:path h="947716" w="3877451">
                  <a:moveTo>
                    <a:pt x="0" y="0"/>
                  </a:moveTo>
                  <a:lnTo>
                    <a:pt x="3877451" y="0"/>
                  </a:lnTo>
                  <a:lnTo>
                    <a:pt x="3877451" y="947716"/>
                  </a:lnTo>
                  <a:lnTo>
                    <a:pt x="0" y="947716"/>
                  </a:lnTo>
                  <a:close/>
                </a:path>
              </a:pathLst>
            </a:custGeom>
            <a:solidFill>
              <a:srgbClr val="000000">
                <a:alpha val="0"/>
              </a:srgbClr>
            </a:solidFill>
            <a:ln w="38100" cap="sq">
              <a:solidFill>
                <a:srgbClr val="48BAC3"/>
              </a:solidFill>
              <a:prstDash val="solid"/>
              <a:miter/>
            </a:ln>
          </p:spPr>
        </p:sp>
        <p:sp>
          <p:nvSpPr>
            <p:cNvPr name="TextBox 10" id="10"/>
            <p:cNvSpPr txBox="true"/>
            <p:nvPr/>
          </p:nvSpPr>
          <p:spPr>
            <a:xfrm>
              <a:off x="0" y="-57150"/>
              <a:ext cx="3877451" cy="1004866"/>
            </a:xfrm>
            <a:prstGeom prst="rect">
              <a:avLst/>
            </a:prstGeom>
          </p:spPr>
          <p:txBody>
            <a:bodyPr anchor="ctr" rtlCol="false" tIns="50800" lIns="50800" bIns="50800" rIns="50800"/>
            <a:lstStyle/>
            <a:p>
              <a:pPr algn="l">
                <a:lnSpc>
                  <a:spcPts val="3919"/>
                </a:lnSpc>
              </a:pPr>
              <a:r>
                <a:rPr lang="en-US" sz="2799" b="true">
                  <a:solidFill>
                    <a:srgbClr val="000000"/>
                  </a:solidFill>
                  <a:latin typeface="Canva Sans Bold"/>
                  <a:ea typeface="Canva Sans Bold"/>
                  <a:cs typeface="Canva Sans Bold"/>
                  <a:sym typeface="Canva Sans Bold"/>
                </a:rPr>
                <a:t> Sub Objectives</a:t>
              </a:r>
            </a:p>
            <a:p>
              <a:pPr algn="l">
                <a:lnSpc>
                  <a:spcPts val="3919"/>
                </a:lnSpc>
              </a:pPr>
            </a:p>
            <a:p>
              <a:pPr algn="l">
                <a:lnSpc>
                  <a:spcPts val="3919"/>
                </a:lnSpc>
              </a:pPr>
              <a:r>
                <a:rPr lang="en-US" sz="2799">
                  <a:solidFill>
                    <a:srgbClr val="000000"/>
                  </a:solidFill>
                  <a:latin typeface="Canva Sans"/>
                  <a:ea typeface="Canva Sans"/>
                  <a:cs typeface="Canva Sans"/>
                  <a:sym typeface="Canva Sans"/>
                </a:rPr>
                <a:t>•To provide users with a reliable tool for diagnosis of diabetes.</a:t>
              </a:r>
            </a:p>
            <a:p>
              <a:pPr algn="l">
                <a:lnSpc>
                  <a:spcPts val="3919"/>
                </a:lnSpc>
              </a:pPr>
              <a:r>
                <a:rPr lang="en-US" sz="2799">
                  <a:solidFill>
                    <a:srgbClr val="000000"/>
                  </a:solidFill>
                  <a:latin typeface="Canva Sans"/>
                  <a:ea typeface="Canva Sans"/>
                  <a:cs typeface="Canva Sans"/>
                  <a:sym typeface="Canva Sans"/>
                </a:rPr>
                <a:t>•To identify the stage of diabetic retinopathy</a:t>
              </a:r>
            </a:p>
            <a:p>
              <a:pPr algn="l">
                <a:lnSpc>
                  <a:spcPts val="3919"/>
                </a:lnSpc>
              </a:pPr>
              <a:r>
                <a:rPr lang="en-US" sz="2799">
                  <a:solidFill>
                    <a:srgbClr val="000000"/>
                  </a:solidFill>
                  <a:latin typeface="Canva Sans"/>
                  <a:ea typeface="Canva Sans"/>
                  <a:cs typeface="Canva Sans"/>
                  <a:sym typeface="Canva Sans"/>
                </a:rPr>
                <a:t>•To reduce the risk of vision loss associated with diabetic retinopathy</a:t>
              </a:r>
            </a:p>
            <a:p>
              <a:pPr algn="l">
                <a:lnSpc>
                  <a:spcPts val="3919"/>
                </a:lnSpc>
              </a:pPr>
            </a:p>
          </p:txBody>
        </p:sp>
      </p:grpSp>
      <p:sp>
        <p:nvSpPr>
          <p:cNvPr name="AutoShape 11" id="11"/>
          <p:cNvSpPr/>
          <p:nvPr/>
        </p:nvSpPr>
        <p:spPr>
          <a:xfrm>
            <a:off x="1849982" y="2944644"/>
            <a:ext cx="12078063" cy="14691"/>
          </a:xfrm>
          <a:prstGeom prst="line">
            <a:avLst/>
          </a:prstGeom>
          <a:ln cap="flat" w="38100">
            <a:solidFill>
              <a:srgbClr val="48BAC3"/>
            </a:solidFill>
            <a:prstDash val="solid"/>
            <a:headEnd type="none" len="sm" w="sm"/>
            <a:tailEnd type="none" len="sm" w="sm"/>
          </a:ln>
        </p:spPr>
      </p:sp>
      <p:sp>
        <p:nvSpPr>
          <p:cNvPr name="TextBox 12" id="12"/>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3" id="13"/>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4" id="14"/>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68</a:t>
            </a:r>
          </a:p>
        </p:txBody>
      </p:sp>
      <p:grpSp>
        <p:nvGrpSpPr>
          <p:cNvPr name="Group 15" id="15"/>
          <p:cNvGrpSpPr/>
          <p:nvPr/>
        </p:nvGrpSpPr>
        <p:grpSpPr>
          <a:xfrm rot="0">
            <a:off x="1830932" y="3254610"/>
            <a:ext cx="15428368" cy="2211219"/>
            <a:chOff x="0" y="0"/>
            <a:chExt cx="4595508" cy="658636"/>
          </a:xfrm>
        </p:grpSpPr>
        <p:sp>
          <p:nvSpPr>
            <p:cNvPr name="Freeform 16" id="16"/>
            <p:cNvSpPr/>
            <p:nvPr/>
          </p:nvSpPr>
          <p:spPr>
            <a:xfrm flipH="false" flipV="false" rot="0">
              <a:off x="0" y="0"/>
              <a:ext cx="4595508" cy="658636"/>
            </a:xfrm>
            <a:custGeom>
              <a:avLst/>
              <a:gdLst/>
              <a:ahLst/>
              <a:cxnLst/>
              <a:rect r="r" b="b" t="t" l="l"/>
              <a:pathLst>
                <a:path h="658636" w="4595508">
                  <a:moveTo>
                    <a:pt x="0" y="0"/>
                  </a:moveTo>
                  <a:lnTo>
                    <a:pt x="4595508" y="0"/>
                  </a:lnTo>
                  <a:lnTo>
                    <a:pt x="4595508" y="658636"/>
                  </a:lnTo>
                  <a:lnTo>
                    <a:pt x="0" y="658636"/>
                  </a:lnTo>
                  <a:close/>
                </a:path>
              </a:pathLst>
            </a:custGeom>
            <a:solidFill>
              <a:srgbClr val="000000">
                <a:alpha val="0"/>
              </a:srgbClr>
            </a:solidFill>
            <a:ln w="38100" cap="sq">
              <a:solidFill>
                <a:srgbClr val="48BAC3"/>
              </a:solidFill>
              <a:prstDash val="solid"/>
              <a:miter/>
            </a:ln>
          </p:spPr>
        </p:sp>
        <p:sp>
          <p:nvSpPr>
            <p:cNvPr name="TextBox 17" id="17"/>
            <p:cNvSpPr txBox="true"/>
            <p:nvPr/>
          </p:nvSpPr>
          <p:spPr>
            <a:xfrm>
              <a:off x="0" y="-57150"/>
              <a:ext cx="4595508" cy="715786"/>
            </a:xfrm>
            <a:prstGeom prst="rect">
              <a:avLst/>
            </a:prstGeom>
          </p:spPr>
          <p:txBody>
            <a:bodyPr anchor="ctr" rtlCol="false" tIns="50800" lIns="50800" bIns="50800" rIns="50800"/>
            <a:lstStyle/>
            <a:p>
              <a:pPr algn="l">
                <a:lnSpc>
                  <a:spcPts val="4059"/>
                </a:lnSpc>
              </a:pPr>
              <a:r>
                <a:rPr lang="en-US" sz="2899" b="true">
                  <a:solidFill>
                    <a:srgbClr val="000000"/>
                  </a:solidFill>
                  <a:latin typeface="Canva Sans Bold"/>
                  <a:ea typeface="Canva Sans Bold"/>
                  <a:cs typeface="Canva Sans Bold"/>
                  <a:sym typeface="Canva Sans Bold"/>
                </a:rPr>
                <a:t>Main Objective </a:t>
              </a:r>
            </a:p>
            <a:p>
              <a:pPr algn="l">
                <a:lnSpc>
                  <a:spcPts val="3919"/>
                </a:lnSpc>
              </a:pPr>
              <a:r>
                <a:rPr lang="en-US" sz="2799">
                  <a:solidFill>
                    <a:srgbClr val="000000"/>
                  </a:solidFill>
                  <a:latin typeface="Canva Sans"/>
                  <a:ea typeface="Canva Sans"/>
                  <a:cs typeface="Canva Sans"/>
                  <a:sym typeface="Canva Sans"/>
                </a:rPr>
                <a:t> </a:t>
              </a:r>
            </a:p>
            <a:p>
              <a:pPr algn="l">
                <a:lnSpc>
                  <a:spcPts val="3919"/>
                </a:lnSpc>
              </a:pPr>
              <a:r>
                <a:rPr lang="en-US" sz="2799">
                  <a:solidFill>
                    <a:srgbClr val="000000"/>
                  </a:solidFill>
                  <a:latin typeface="Canva Sans"/>
                  <a:ea typeface="Canva Sans"/>
                  <a:cs typeface="Canva Sans"/>
                  <a:sym typeface="Canva Sans"/>
                </a:rPr>
                <a:t>To detect signs of retinopathy in diabetic patients' eye scans using image analysis techniques and stage prediction</a:t>
              </a:r>
            </a:p>
          </p:txBody>
        </p:sp>
      </p:gr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471396" y="414215"/>
            <a:ext cx="17314446" cy="8646768"/>
            <a:chOff x="0" y="0"/>
            <a:chExt cx="5157297" cy="2575535"/>
          </a:xfrm>
        </p:grpSpPr>
        <p:sp>
          <p:nvSpPr>
            <p:cNvPr name="Freeform 4" id="4"/>
            <p:cNvSpPr/>
            <p:nvPr/>
          </p:nvSpPr>
          <p:spPr>
            <a:xfrm flipH="false" flipV="false" rot="0">
              <a:off x="0" y="0"/>
              <a:ext cx="5157297" cy="2575535"/>
            </a:xfrm>
            <a:custGeom>
              <a:avLst/>
              <a:gdLst/>
              <a:ahLst/>
              <a:cxnLst/>
              <a:rect r="r" b="b" t="t" l="l"/>
              <a:pathLst>
                <a:path h="2575535" w="5157297">
                  <a:moveTo>
                    <a:pt x="0" y="0"/>
                  </a:moveTo>
                  <a:lnTo>
                    <a:pt x="5157297" y="0"/>
                  </a:lnTo>
                  <a:lnTo>
                    <a:pt x="5157297" y="2575535"/>
                  </a:lnTo>
                  <a:lnTo>
                    <a:pt x="0" y="2575535"/>
                  </a:lnTo>
                  <a:close/>
                </a:path>
              </a:pathLst>
            </a:custGeom>
            <a:solidFill>
              <a:srgbClr val="F7FDFE"/>
            </a:solidFill>
          </p:spPr>
        </p:sp>
        <p:sp>
          <p:nvSpPr>
            <p:cNvPr name="TextBox 5" id="5"/>
            <p:cNvSpPr txBox="true"/>
            <p:nvPr/>
          </p:nvSpPr>
          <p:spPr>
            <a:xfrm>
              <a:off x="0" y="-38100"/>
              <a:ext cx="5157297" cy="261363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7" id="7"/>
          <p:cNvSpPr txBox="true"/>
          <p:nvPr/>
        </p:nvSpPr>
        <p:spPr>
          <a:xfrm rot="0">
            <a:off x="1707107" y="864170"/>
            <a:ext cx="11024691" cy="2161841"/>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05.</a:t>
            </a:r>
          </a:p>
          <a:p>
            <a:pPr algn="l">
              <a:lnSpc>
                <a:spcPts val="8072"/>
              </a:lnSpc>
            </a:pPr>
            <a:r>
              <a:rPr lang="en-US" sz="9726">
                <a:solidFill>
                  <a:srgbClr val="292929"/>
                </a:solidFill>
                <a:latin typeface="Bebas Neue"/>
                <a:ea typeface="Bebas Neue"/>
                <a:cs typeface="Bebas Neue"/>
                <a:sym typeface="Bebas Neue"/>
              </a:rPr>
              <a:t>METHODOLOGY</a:t>
            </a:r>
          </a:p>
        </p:txBody>
      </p:sp>
      <p:grpSp>
        <p:nvGrpSpPr>
          <p:cNvPr name="Group 8" id="8"/>
          <p:cNvGrpSpPr/>
          <p:nvPr/>
        </p:nvGrpSpPr>
        <p:grpSpPr>
          <a:xfrm rot="0">
            <a:off x="1894974" y="3473968"/>
            <a:ext cx="9883253" cy="4928926"/>
            <a:chOff x="0" y="0"/>
            <a:chExt cx="2943835" cy="1468135"/>
          </a:xfrm>
        </p:grpSpPr>
        <p:sp>
          <p:nvSpPr>
            <p:cNvPr name="Freeform 9" id="9"/>
            <p:cNvSpPr/>
            <p:nvPr/>
          </p:nvSpPr>
          <p:spPr>
            <a:xfrm flipH="false" flipV="false" rot="0">
              <a:off x="0" y="0"/>
              <a:ext cx="2943835" cy="1468135"/>
            </a:xfrm>
            <a:custGeom>
              <a:avLst/>
              <a:gdLst/>
              <a:ahLst/>
              <a:cxnLst/>
              <a:rect r="r" b="b" t="t" l="l"/>
              <a:pathLst>
                <a:path h="1468135" w="2943835">
                  <a:moveTo>
                    <a:pt x="0" y="0"/>
                  </a:moveTo>
                  <a:lnTo>
                    <a:pt x="2943835" y="0"/>
                  </a:lnTo>
                  <a:lnTo>
                    <a:pt x="2943835" y="1468135"/>
                  </a:lnTo>
                  <a:lnTo>
                    <a:pt x="0" y="1468135"/>
                  </a:lnTo>
                  <a:close/>
                </a:path>
              </a:pathLst>
            </a:custGeom>
            <a:solidFill>
              <a:srgbClr val="000000">
                <a:alpha val="0"/>
              </a:srgbClr>
            </a:solidFill>
            <a:ln w="38100" cap="sq">
              <a:solidFill>
                <a:srgbClr val="48BAC3"/>
              </a:solidFill>
              <a:prstDash val="solid"/>
              <a:miter/>
            </a:ln>
          </p:spPr>
        </p:sp>
        <p:sp>
          <p:nvSpPr>
            <p:cNvPr name="TextBox 10" id="10"/>
            <p:cNvSpPr txBox="true"/>
            <p:nvPr/>
          </p:nvSpPr>
          <p:spPr>
            <a:xfrm>
              <a:off x="0" y="-47625"/>
              <a:ext cx="2943835" cy="1515760"/>
            </a:xfrm>
            <a:prstGeom prst="rect">
              <a:avLst/>
            </a:prstGeom>
          </p:spPr>
          <p:txBody>
            <a:bodyPr anchor="ctr" rtlCol="false" tIns="50800" lIns="50800" bIns="50800" rIns="50800"/>
            <a:lstStyle/>
            <a:p>
              <a:pPr algn="l" marL="647694" indent="-323847" lvl="1">
                <a:lnSpc>
                  <a:spcPts val="4199"/>
                </a:lnSpc>
                <a:buFont typeface="Arial"/>
                <a:buChar char="•"/>
              </a:pPr>
              <a:r>
                <a:rPr lang="en-US" sz="2999">
                  <a:solidFill>
                    <a:srgbClr val="000000"/>
                  </a:solidFill>
                  <a:latin typeface="Canva Sans"/>
                  <a:ea typeface="Canva Sans"/>
                  <a:cs typeface="Canva Sans"/>
                  <a:sym typeface="Canva Sans"/>
                </a:rPr>
                <a:t>INDIVIDUAL SYSTEM ARCHITECTURE</a:t>
              </a:r>
            </a:p>
            <a:p>
              <a:pPr algn="l">
                <a:lnSpc>
                  <a:spcPts val="4199"/>
                </a:lnSpc>
              </a:pPr>
            </a:p>
            <a:p>
              <a:pPr algn="l" marL="647694" indent="-323847" lvl="1">
                <a:lnSpc>
                  <a:spcPts val="4199"/>
                </a:lnSpc>
                <a:buFont typeface="Arial"/>
                <a:buChar char="•"/>
              </a:pPr>
              <a:r>
                <a:rPr lang="en-US" sz="2999">
                  <a:solidFill>
                    <a:srgbClr val="000000"/>
                  </a:solidFill>
                  <a:latin typeface="Canva Sans"/>
                  <a:ea typeface="Canva Sans"/>
                  <a:cs typeface="Canva Sans"/>
                  <a:sym typeface="Canva Sans"/>
                </a:rPr>
                <a:t>TOOLS AND TECHNOLOGIES</a:t>
              </a:r>
            </a:p>
            <a:p>
              <a:pPr algn="l">
                <a:lnSpc>
                  <a:spcPts val="4199"/>
                </a:lnSpc>
              </a:pPr>
            </a:p>
            <a:p>
              <a:pPr algn="l" marL="647694" indent="-323847" lvl="1">
                <a:lnSpc>
                  <a:spcPts val="4199"/>
                </a:lnSpc>
                <a:buFont typeface="Arial"/>
                <a:buChar char="•"/>
              </a:pPr>
              <a:r>
                <a:rPr lang="en-US" sz="2999">
                  <a:solidFill>
                    <a:srgbClr val="000000"/>
                  </a:solidFill>
                  <a:latin typeface="Canva Sans"/>
                  <a:ea typeface="Canva Sans"/>
                  <a:cs typeface="Canva Sans"/>
                  <a:sym typeface="Canva Sans"/>
                </a:rPr>
                <a:t>REQUIREMENTS</a:t>
              </a:r>
            </a:p>
            <a:p>
              <a:pPr algn="l">
                <a:lnSpc>
                  <a:spcPts val="4199"/>
                </a:lnSpc>
              </a:pPr>
            </a:p>
            <a:p>
              <a:pPr algn="l" marL="647694" indent="-323847" lvl="1">
                <a:lnSpc>
                  <a:spcPts val="4199"/>
                </a:lnSpc>
                <a:buFont typeface="Arial"/>
                <a:buChar char="•"/>
              </a:pPr>
              <a:r>
                <a:rPr lang="en-US" sz="2999">
                  <a:solidFill>
                    <a:srgbClr val="000000"/>
                  </a:solidFill>
                  <a:latin typeface="Canva Sans"/>
                  <a:ea typeface="Canva Sans"/>
                  <a:cs typeface="Canva Sans"/>
                  <a:sym typeface="Canva Sans"/>
                </a:rPr>
                <a:t>CURRENT PROGRESS</a:t>
              </a:r>
            </a:p>
            <a:p>
              <a:pPr algn="l">
                <a:lnSpc>
                  <a:spcPts val="4199"/>
                </a:lnSpc>
              </a:pPr>
            </a:p>
            <a:p>
              <a:pPr algn="l" marL="647694" indent="-323847" lvl="1">
                <a:lnSpc>
                  <a:spcPts val="4199"/>
                </a:lnSpc>
                <a:buFont typeface="Arial"/>
                <a:buChar char="•"/>
              </a:pPr>
              <a:r>
                <a:rPr lang="en-US" sz="2999">
                  <a:solidFill>
                    <a:srgbClr val="000000"/>
                  </a:solidFill>
                  <a:latin typeface="Canva Sans"/>
                  <a:ea typeface="Canva Sans"/>
                  <a:cs typeface="Canva Sans"/>
                  <a:sym typeface="Canva Sans"/>
                </a:rPr>
                <a:t>NEXT EXPECTED PROGRESS</a:t>
              </a:r>
            </a:p>
          </p:txBody>
        </p:sp>
      </p:grpSp>
      <p:sp>
        <p:nvSpPr>
          <p:cNvPr name="AutoShape 11" id="11"/>
          <p:cNvSpPr/>
          <p:nvPr/>
        </p:nvSpPr>
        <p:spPr>
          <a:xfrm>
            <a:off x="1764257" y="2873610"/>
            <a:ext cx="12075838" cy="0"/>
          </a:xfrm>
          <a:prstGeom prst="line">
            <a:avLst/>
          </a:prstGeom>
          <a:ln cap="flat" w="38100">
            <a:solidFill>
              <a:srgbClr val="48BAC3"/>
            </a:solidFill>
            <a:prstDash val="solid"/>
            <a:headEnd type="none" len="sm" w="sm"/>
            <a:tailEnd type="none" len="sm" w="sm"/>
          </a:ln>
        </p:spPr>
      </p:sp>
      <p:sp>
        <p:nvSpPr>
          <p:cNvPr name="TextBox 12" id="12"/>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3" id="13"/>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4" id="14"/>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69</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471396" y="414215"/>
            <a:ext cx="17314446" cy="8646768"/>
            <a:chOff x="0" y="0"/>
            <a:chExt cx="5157297" cy="2575535"/>
          </a:xfrm>
        </p:grpSpPr>
        <p:sp>
          <p:nvSpPr>
            <p:cNvPr name="Freeform 4" id="4"/>
            <p:cNvSpPr/>
            <p:nvPr/>
          </p:nvSpPr>
          <p:spPr>
            <a:xfrm flipH="false" flipV="false" rot="0">
              <a:off x="0" y="0"/>
              <a:ext cx="5157297" cy="2575535"/>
            </a:xfrm>
            <a:custGeom>
              <a:avLst/>
              <a:gdLst/>
              <a:ahLst/>
              <a:cxnLst/>
              <a:rect r="r" b="b" t="t" l="l"/>
              <a:pathLst>
                <a:path h="2575535" w="5157297">
                  <a:moveTo>
                    <a:pt x="0" y="0"/>
                  </a:moveTo>
                  <a:lnTo>
                    <a:pt x="5157297" y="0"/>
                  </a:lnTo>
                  <a:lnTo>
                    <a:pt x="5157297" y="2575535"/>
                  </a:lnTo>
                  <a:lnTo>
                    <a:pt x="0" y="2575535"/>
                  </a:lnTo>
                  <a:close/>
                </a:path>
              </a:pathLst>
            </a:custGeom>
            <a:solidFill>
              <a:srgbClr val="F7FDFE"/>
            </a:solidFill>
          </p:spPr>
        </p:sp>
        <p:sp>
          <p:nvSpPr>
            <p:cNvPr name="TextBox 5" id="5"/>
            <p:cNvSpPr txBox="true"/>
            <p:nvPr/>
          </p:nvSpPr>
          <p:spPr>
            <a:xfrm>
              <a:off x="0" y="-38100"/>
              <a:ext cx="5157297" cy="261363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AutoShape 7" id="7"/>
          <p:cNvSpPr/>
          <p:nvPr/>
        </p:nvSpPr>
        <p:spPr>
          <a:xfrm>
            <a:off x="1764257" y="2292585"/>
            <a:ext cx="12075838" cy="0"/>
          </a:xfrm>
          <a:prstGeom prst="line">
            <a:avLst/>
          </a:prstGeom>
          <a:ln cap="flat" w="38100">
            <a:solidFill>
              <a:srgbClr val="48BAC3"/>
            </a:solidFill>
            <a:prstDash val="solid"/>
            <a:headEnd type="none" len="sm" w="sm"/>
            <a:tailEnd type="none" len="sm" w="sm"/>
          </a:ln>
        </p:spPr>
      </p:sp>
      <p:sp>
        <p:nvSpPr>
          <p:cNvPr name="Freeform 8" id="8"/>
          <p:cNvSpPr/>
          <p:nvPr/>
        </p:nvSpPr>
        <p:spPr>
          <a:xfrm flipH="false" flipV="false" rot="0">
            <a:off x="3079674" y="2608324"/>
            <a:ext cx="9118756" cy="6022715"/>
          </a:xfrm>
          <a:custGeom>
            <a:avLst/>
            <a:gdLst/>
            <a:ahLst/>
            <a:cxnLst/>
            <a:rect r="r" b="b" t="t" l="l"/>
            <a:pathLst>
              <a:path h="6022715" w="9118756">
                <a:moveTo>
                  <a:pt x="0" y="0"/>
                </a:moveTo>
                <a:lnTo>
                  <a:pt x="9118756" y="0"/>
                </a:lnTo>
                <a:lnTo>
                  <a:pt x="9118756" y="6022715"/>
                </a:lnTo>
                <a:lnTo>
                  <a:pt x="0" y="6022715"/>
                </a:lnTo>
                <a:lnTo>
                  <a:pt x="0" y="0"/>
                </a:lnTo>
                <a:close/>
              </a:path>
            </a:pathLst>
          </a:custGeom>
          <a:blipFill>
            <a:blip r:embed="rId4"/>
            <a:stretch>
              <a:fillRect l="0" t="0" r="-2717" b="0"/>
            </a:stretch>
          </a:blipFill>
        </p:spPr>
      </p:sp>
      <p:sp>
        <p:nvSpPr>
          <p:cNvPr name="TextBox 9" id="9"/>
          <p:cNvSpPr txBox="true"/>
          <p:nvPr/>
        </p:nvSpPr>
        <p:spPr>
          <a:xfrm rot="0">
            <a:off x="1707107" y="1073720"/>
            <a:ext cx="14528873" cy="1142756"/>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06. SYSTEM ARCHITECTURE</a:t>
            </a:r>
          </a:p>
        </p:txBody>
      </p:sp>
      <p:sp>
        <p:nvSpPr>
          <p:cNvPr name="TextBox 10" id="10"/>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1" id="11"/>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2" id="12"/>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69</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504610" y="495841"/>
            <a:ext cx="17444283" cy="8518319"/>
            <a:chOff x="0" y="0"/>
            <a:chExt cx="5195971" cy="2537274"/>
          </a:xfrm>
        </p:grpSpPr>
        <p:sp>
          <p:nvSpPr>
            <p:cNvPr name="Freeform 4" id="4"/>
            <p:cNvSpPr/>
            <p:nvPr/>
          </p:nvSpPr>
          <p:spPr>
            <a:xfrm flipH="false" flipV="false" rot="0">
              <a:off x="0" y="0"/>
              <a:ext cx="5195970" cy="2537274"/>
            </a:xfrm>
            <a:custGeom>
              <a:avLst/>
              <a:gdLst/>
              <a:ahLst/>
              <a:cxnLst/>
              <a:rect r="r" b="b" t="t" l="l"/>
              <a:pathLst>
                <a:path h="2537274" w="5195970">
                  <a:moveTo>
                    <a:pt x="0" y="0"/>
                  </a:moveTo>
                  <a:lnTo>
                    <a:pt x="5195970" y="0"/>
                  </a:lnTo>
                  <a:lnTo>
                    <a:pt x="5195970" y="2537274"/>
                  </a:lnTo>
                  <a:lnTo>
                    <a:pt x="0" y="2537274"/>
                  </a:lnTo>
                  <a:close/>
                </a:path>
              </a:pathLst>
            </a:custGeom>
            <a:solidFill>
              <a:srgbClr val="F7FDFE"/>
            </a:solidFill>
          </p:spPr>
        </p:sp>
        <p:sp>
          <p:nvSpPr>
            <p:cNvPr name="TextBox 5" id="5"/>
            <p:cNvSpPr txBox="true"/>
            <p:nvPr/>
          </p:nvSpPr>
          <p:spPr>
            <a:xfrm>
              <a:off x="0" y="-38100"/>
              <a:ext cx="5195971" cy="257537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7" id="7"/>
          <p:cNvSpPr txBox="true"/>
          <p:nvPr/>
        </p:nvSpPr>
        <p:spPr>
          <a:xfrm rot="0">
            <a:off x="1830932" y="1247775"/>
            <a:ext cx="10255616" cy="2161841"/>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07.</a:t>
            </a:r>
          </a:p>
          <a:p>
            <a:pPr algn="l">
              <a:lnSpc>
                <a:spcPts val="8072"/>
              </a:lnSpc>
            </a:pPr>
            <a:r>
              <a:rPr lang="en-US" sz="9726">
                <a:solidFill>
                  <a:srgbClr val="292929"/>
                </a:solidFill>
                <a:latin typeface="Bebas Neue"/>
                <a:ea typeface="Bebas Neue"/>
                <a:cs typeface="Bebas Neue"/>
                <a:sym typeface="Bebas Neue"/>
              </a:rPr>
              <a:t>TOOLS AND TECHNOLOGIES</a:t>
            </a:r>
          </a:p>
        </p:txBody>
      </p:sp>
      <p:grpSp>
        <p:nvGrpSpPr>
          <p:cNvPr name="Group 8" id="8"/>
          <p:cNvGrpSpPr/>
          <p:nvPr/>
        </p:nvGrpSpPr>
        <p:grpSpPr>
          <a:xfrm rot="0">
            <a:off x="1894974" y="4084842"/>
            <a:ext cx="15000520" cy="4056767"/>
            <a:chOff x="0" y="0"/>
            <a:chExt cx="4468069" cy="1208353"/>
          </a:xfrm>
        </p:grpSpPr>
        <p:sp>
          <p:nvSpPr>
            <p:cNvPr name="Freeform 9" id="9"/>
            <p:cNvSpPr/>
            <p:nvPr/>
          </p:nvSpPr>
          <p:spPr>
            <a:xfrm flipH="false" flipV="false" rot="0">
              <a:off x="0" y="0"/>
              <a:ext cx="4468069" cy="1208353"/>
            </a:xfrm>
            <a:custGeom>
              <a:avLst/>
              <a:gdLst/>
              <a:ahLst/>
              <a:cxnLst/>
              <a:rect r="r" b="b" t="t" l="l"/>
              <a:pathLst>
                <a:path h="1208353" w="4468069">
                  <a:moveTo>
                    <a:pt x="0" y="0"/>
                  </a:moveTo>
                  <a:lnTo>
                    <a:pt x="4468069" y="0"/>
                  </a:lnTo>
                  <a:lnTo>
                    <a:pt x="4468069" y="1208353"/>
                  </a:lnTo>
                  <a:lnTo>
                    <a:pt x="0" y="1208353"/>
                  </a:lnTo>
                  <a:close/>
                </a:path>
              </a:pathLst>
            </a:custGeom>
            <a:solidFill>
              <a:srgbClr val="000000">
                <a:alpha val="0"/>
              </a:srgbClr>
            </a:solidFill>
            <a:ln w="38100" cap="sq">
              <a:solidFill>
                <a:srgbClr val="48BAC3"/>
              </a:solidFill>
              <a:prstDash val="solid"/>
              <a:miter/>
            </a:ln>
          </p:spPr>
        </p:sp>
        <p:sp>
          <p:nvSpPr>
            <p:cNvPr name="TextBox 10" id="10"/>
            <p:cNvSpPr txBox="true"/>
            <p:nvPr/>
          </p:nvSpPr>
          <p:spPr>
            <a:xfrm>
              <a:off x="0" y="-57150"/>
              <a:ext cx="4468069" cy="1265503"/>
            </a:xfrm>
            <a:prstGeom prst="rect">
              <a:avLst/>
            </a:prstGeom>
          </p:spPr>
          <p:txBody>
            <a:bodyPr anchor="ctr" rtlCol="false" tIns="50800" lIns="50800" bIns="50800" rIns="50800"/>
            <a:lstStyle/>
            <a:p>
              <a:pPr algn="l" marL="604515" indent="-302257" lvl="1">
                <a:lnSpc>
                  <a:spcPts val="3919"/>
                </a:lnSpc>
                <a:buFont typeface="Arial"/>
                <a:buChar char="•"/>
              </a:pPr>
              <a:r>
                <a:rPr lang="en-US" b="true" sz="2799">
                  <a:solidFill>
                    <a:srgbClr val="000000"/>
                  </a:solidFill>
                  <a:latin typeface="Canva Sans Bold"/>
                  <a:ea typeface="Canva Sans Bold"/>
                  <a:cs typeface="Canva Sans Bold"/>
                  <a:sym typeface="Canva Sans Bold"/>
                </a:rPr>
                <a:t>Language : </a:t>
              </a:r>
              <a:r>
                <a:rPr lang="en-US" sz="2799">
                  <a:solidFill>
                    <a:srgbClr val="000000"/>
                  </a:solidFill>
                  <a:latin typeface="Canva Sans"/>
                  <a:ea typeface="Canva Sans"/>
                  <a:cs typeface="Canva Sans"/>
                  <a:sym typeface="Canva Sans"/>
                </a:rPr>
                <a:t>Python</a:t>
              </a:r>
            </a:p>
            <a:p>
              <a:pPr algn="l" marL="604515" indent="-302257" lvl="1">
                <a:lnSpc>
                  <a:spcPts val="3919"/>
                </a:lnSpc>
                <a:buFont typeface="Arial"/>
                <a:buChar char="•"/>
              </a:pPr>
              <a:r>
                <a:rPr lang="en-US" b="true" sz="2799">
                  <a:solidFill>
                    <a:srgbClr val="000000"/>
                  </a:solidFill>
                  <a:latin typeface="Canva Sans Bold"/>
                  <a:ea typeface="Canva Sans Bold"/>
                  <a:cs typeface="Canva Sans Bold"/>
                  <a:sym typeface="Canva Sans Bold"/>
                </a:rPr>
                <a:t>Frontend : </a:t>
              </a:r>
              <a:r>
                <a:rPr lang="en-US" sz="2799">
                  <a:solidFill>
                    <a:srgbClr val="000000"/>
                  </a:solidFill>
                  <a:latin typeface="Canva Sans"/>
                  <a:ea typeface="Canva Sans"/>
                  <a:cs typeface="Canva Sans"/>
                  <a:sym typeface="Canva Sans"/>
                </a:rPr>
                <a:t>NextJS </a:t>
              </a:r>
            </a:p>
            <a:p>
              <a:pPr algn="l" marL="604515" indent="-302257" lvl="1">
                <a:lnSpc>
                  <a:spcPts val="3919"/>
                </a:lnSpc>
                <a:buFont typeface="Arial"/>
                <a:buChar char="•"/>
              </a:pPr>
              <a:r>
                <a:rPr lang="en-US" b="true" sz="2799">
                  <a:solidFill>
                    <a:srgbClr val="000000"/>
                  </a:solidFill>
                  <a:latin typeface="Canva Sans Bold"/>
                  <a:ea typeface="Canva Sans Bold"/>
                  <a:cs typeface="Canva Sans Bold"/>
                  <a:sym typeface="Canva Sans Bold"/>
                </a:rPr>
                <a:t>Libraries :</a:t>
              </a:r>
              <a:r>
                <a:rPr lang="en-US" sz="2799">
                  <a:solidFill>
                    <a:srgbClr val="000000"/>
                  </a:solidFill>
                  <a:latin typeface="Canva Sans"/>
                  <a:ea typeface="Canva Sans"/>
                  <a:cs typeface="Canva Sans"/>
                  <a:sym typeface="Canva Sans"/>
                </a:rPr>
                <a:t> Tensorflow, CNN, Seaborn, Matplotlib, Keras</a:t>
              </a:r>
            </a:p>
          </p:txBody>
        </p:sp>
      </p:grpSp>
      <p:sp>
        <p:nvSpPr>
          <p:cNvPr name="AutoShape 11" id="11"/>
          <p:cNvSpPr/>
          <p:nvPr/>
        </p:nvSpPr>
        <p:spPr>
          <a:xfrm>
            <a:off x="1830932" y="3245085"/>
            <a:ext cx="12075838" cy="0"/>
          </a:xfrm>
          <a:prstGeom prst="line">
            <a:avLst/>
          </a:prstGeom>
          <a:ln cap="flat" w="38100">
            <a:solidFill>
              <a:srgbClr val="48BAC3"/>
            </a:solidFill>
            <a:prstDash val="solid"/>
            <a:headEnd type="none" len="sm" w="sm"/>
            <a:tailEnd type="none" len="sm" w="sm"/>
          </a:ln>
        </p:spPr>
      </p:sp>
      <p:sp>
        <p:nvSpPr>
          <p:cNvPr name="TextBox 12" id="12"/>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3" id="13"/>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4" id="14"/>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71</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504610" y="495841"/>
            <a:ext cx="17444283" cy="8518319"/>
            <a:chOff x="0" y="0"/>
            <a:chExt cx="5195971" cy="2537274"/>
          </a:xfrm>
        </p:grpSpPr>
        <p:sp>
          <p:nvSpPr>
            <p:cNvPr name="Freeform 4" id="4"/>
            <p:cNvSpPr/>
            <p:nvPr/>
          </p:nvSpPr>
          <p:spPr>
            <a:xfrm flipH="false" flipV="false" rot="0">
              <a:off x="0" y="0"/>
              <a:ext cx="5195970" cy="2537274"/>
            </a:xfrm>
            <a:custGeom>
              <a:avLst/>
              <a:gdLst/>
              <a:ahLst/>
              <a:cxnLst/>
              <a:rect r="r" b="b" t="t" l="l"/>
              <a:pathLst>
                <a:path h="2537274" w="5195970">
                  <a:moveTo>
                    <a:pt x="0" y="0"/>
                  </a:moveTo>
                  <a:lnTo>
                    <a:pt x="5195970" y="0"/>
                  </a:lnTo>
                  <a:lnTo>
                    <a:pt x="5195970" y="2537274"/>
                  </a:lnTo>
                  <a:lnTo>
                    <a:pt x="0" y="2537274"/>
                  </a:lnTo>
                  <a:close/>
                </a:path>
              </a:pathLst>
            </a:custGeom>
            <a:solidFill>
              <a:srgbClr val="F7FDFE"/>
            </a:solidFill>
          </p:spPr>
        </p:sp>
        <p:sp>
          <p:nvSpPr>
            <p:cNvPr name="TextBox 5" id="5"/>
            <p:cNvSpPr txBox="true"/>
            <p:nvPr/>
          </p:nvSpPr>
          <p:spPr>
            <a:xfrm>
              <a:off x="0" y="-38100"/>
              <a:ext cx="5195971" cy="257537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7" id="7"/>
          <p:cNvSpPr txBox="true"/>
          <p:nvPr/>
        </p:nvSpPr>
        <p:spPr>
          <a:xfrm rot="0">
            <a:off x="1830932" y="1247775"/>
            <a:ext cx="10255616" cy="2161841"/>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08.</a:t>
            </a:r>
          </a:p>
          <a:p>
            <a:pPr algn="l">
              <a:lnSpc>
                <a:spcPts val="8072"/>
              </a:lnSpc>
            </a:pPr>
            <a:r>
              <a:rPr lang="en-US" sz="9726">
                <a:solidFill>
                  <a:srgbClr val="292929"/>
                </a:solidFill>
                <a:latin typeface="Bebas Neue"/>
                <a:ea typeface="Bebas Neue"/>
                <a:cs typeface="Bebas Neue"/>
                <a:sym typeface="Bebas Neue"/>
              </a:rPr>
              <a:t>REQUIREMENTS</a:t>
            </a:r>
          </a:p>
        </p:txBody>
      </p:sp>
      <p:grpSp>
        <p:nvGrpSpPr>
          <p:cNvPr name="Group 8" id="8"/>
          <p:cNvGrpSpPr/>
          <p:nvPr/>
        </p:nvGrpSpPr>
        <p:grpSpPr>
          <a:xfrm rot="0">
            <a:off x="1894974" y="3932442"/>
            <a:ext cx="15000520" cy="4172341"/>
            <a:chOff x="0" y="0"/>
            <a:chExt cx="4468069" cy="1242778"/>
          </a:xfrm>
        </p:grpSpPr>
        <p:sp>
          <p:nvSpPr>
            <p:cNvPr name="Freeform 9" id="9"/>
            <p:cNvSpPr/>
            <p:nvPr/>
          </p:nvSpPr>
          <p:spPr>
            <a:xfrm flipH="false" flipV="false" rot="0">
              <a:off x="0" y="0"/>
              <a:ext cx="4468069" cy="1242778"/>
            </a:xfrm>
            <a:custGeom>
              <a:avLst/>
              <a:gdLst/>
              <a:ahLst/>
              <a:cxnLst/>
              <a:rect r="r" b="b" t="t" l="l"/>
              <a:pathLst>
                <a:path h="1242778" w="4468069">
                  <a:moveTo>
                    <a:pt x="0" y="0"/>
                  </a:moveTo>
                  <a:lnTo>
                    <a:pt x="4468069" y="0"/>
                  </a:lnTo>
                  <a:lnTo>
                    <a:pt x="4468069" y="1242778"/>
                  </a:lnTo>
                  <a:lnTo>
                    <a:pt x="0" y="1242778"/>
                  </a:lnTo>
                  <a:close/>
                </a:path>
              </a:pathLst>
            </a:custGeom>
            <a:solidFill>
              <a:srgbClr val="000000">
                <a:alpha val="0"/>
              </a:srgbClr>
            </a:solidFill>
            <a:ln w="38100" cap="sq">
              <a:solidFill>
                <a:srgbClr val="48BAC3"/>
              </a:solidFill>
              <a:prstDash val="solid"/>
              <a:miter/>
            </a:ln>
          </p:spPr>
        </p:sp>
        <p:sp>
          <p:nvSpPr>
            <p:cNvPr name="TextBox 10" id="10"/>
            <p:cNvSpPr txBox="true"/>
            <p:nvPr/>
          </p:nvSpPr>
          <p:spPr>
            <a:xfrm>
              <a:off x="0" y="-57150"/>
              <a:ext cx="4468069" cy="1299928"/>
            </a:xfrm>
            <a:prstGeom prst="rect">
              <a:avLst/>
            </a:prstGeom>
          </p:spPr>
          <p:txBody>
            <a:bodyPr anchor="ctr" rtlCol="false" tIns="50800" lIns="50800" bIns="50800" rIns="50800"/>
            <a:lstStyle/>
            <a:p>
              <a:pPr algn="l" marL="604515" indent="-302257" lvl="1">
                <a:lnSpc>
                  <a:spcPts val="3919"/>
                </a:lnSpc>
                <a:buFont typeface="Arial"/>
                <a:buChar char="•"/>
              </a:pPr>
              <a:r>
                <a:rPr lang="en-US" b="true" sz="2799">
                  <a:solidFill>
                    <a:srgbClr val="000000"/>
                  </a:solidFill>
                  <a:latin typeface="Canva Sans Bold"/>
                  <a:ea typeface="Canva Sans Bold"/>
                  <a:cs typeface="Canva Sans Bold"/>
                  <a:sym typeface="Canva Sans Bold"/>
                </a:rPr>
                <a:t>Functional Requirements : </a:t>
              </a:r>
              <a:r>
                <a:rPr lang="en-US" sz="2799">
                  <a:solidFill>
                    <a:srgbClr val="000000"/>
                  </a:solidFill>
                  <a:latin typeface="Canva Sans"/>
                  <a:ea typeface="Canva Sans"/>
                  <a:cs typeface="Canva Sans"/>
                  <a:sym typeface="Canva Sans"/>
                </a:rPr>
                <a:t>Extract images from scanned images</a:t>
              </a:r>
            </a:p>
            <a:p>
              <a:pPr algn="l" marL="604515" indent="-302257" lvl="1">
                <a:lnSpc>
                  <a:spcPts val="3919"/>
                </a:lnSpc>
                <a:buFont typeface="Arial"/>
                <a:buChar char="•"/>
              </a:pPr>
              <a:r>
                <a:rPr lang="en-US" b="true" sz="2799">
                  <a:solidFill>
                    <a:srgbClr val="000000"/>
                  </a:solidFill>
                  <a:latin typeface="Canva Sans Bold"/>
                  <a:ea typeface="Canva Sans Bold"/>
                  <a:cs typeface="Canva Sans Bold"/>
                  <a:sym typeface="Canva Sans Bold"/>
                </a:rPr>
                <a:t>Non Functional Requirements :</a:t>
              </a:r>
              <a:r>
                <a:rPr lang="en-US" sz="2799">
                  <a:solidFill>
                    <a:srgbClr val="000000"/>
                  </a:solidFill>
                  <a:latin typeface="Canva Sans"/>
                  <a:ea typeface="Canva Sans"/>
                  <a:cs typeface="Canva Sans"/>
                  <a:sym typeface="Canva Sans"/>
                </a:rPr>
                <a:t> Accuracy, Speed, Scalability, Reliability</a:t>
              </a:r>
            </a:p>
            <a:p>
              <a:pPr algn="l" marL="604515" indent="-302257" lvl="1">
                <a:lnSpc>
                  <a:spcPts val="3919"/>
                </a:lnSpc>
                <a:buFont typeface="Arial"/>
                <a:buChar char="•"/>
              </a:pPr>
              <a:r>
                <a:rPr lang="en-US" b="true" sz="2799">
                  <a:solidFill>
                    <a:srgbClr val="000000"/>
                  </a:solidFill>
                  <a:latin typeface="Canva Sans Bold"/>
                  <a:ea typeface="Canva Sans Bold"/>
                  <a:cs typeface="Canva Sans Bold"/>
                  <a:sym typeface="Canva Sans Bold"/>
                </a:rPr>
                <a:t>System Requirements : </a:t>
              </a:r>
              <a:r>
                <a:rPr lang="en-US" sz="2799">
                  <a:solidFill>
                    <a:srgbClr val="000000"/>
                  </a:solidFill>
                  <a:latin typeface="Canva Sans"/>
                  <a:ea typeface="Canva Sans"/>
                  <a:cs typeface="Canva Sans"/>
                  <a:sym typeface="Canva Sans"/>
                </a:rPr>
                <a:t>Any IOS or Android devices with 2GB of RAM, Camera, and internet connectivity.</a:t>
              </a:r>
            </a:p>
            <a:p>
              <a:pPr algn="l" marL="604515" indent="-302257" lvl="1">
                <a:lnSpc>
                  <a:spcPts val="3919"/>
                </a:lnSpc>
                <a:buFont typeface="Arial"/>
                <a:buChar char="•"/>
              </a:pPr>
              <a:r>
                <a:rPr lang="en-US" b="true" sz="2799">
                  <a:solidFill>
                    <a:srgbClr val="000000"/>
                  </a:solidFill>
                  <a:latin typeface="Canva Sans Bold"/>
                  <a:ea typeface="Canva Sans Bold"/>
                  <a:cs typeface="Canva Sans Bold"/>
                  <a:sym typeface="Canva Sans Bold"/>
                </a:rPr>
                <a:t>User Requirements :</a:t>
              </a:r>
              <a:r>
                <a:rPr lang="en-US" sz="2799">
                  <a:solidFill>
                    <a:srgbClr val="000000"/>
                  </a:solidFill>
                  <a:latin typeface="Canva Sans"/>
                  <a:ea typeface="Canva Sans"/>
                  <a:cs typeface="Canva Sans"/>
                  <a:sym typeface="Canva Sans"/>
                </a:rPr>
                <a:t> Simple interface, Easy to operate</a:t>
              </a:r>
            </a:p>
          </p:txBody>
        </p:sp>
      </p:grpSp>
      <p:sp>
        <p:nvSpPr>
          <p:cNvPr name="AutoShape 11" id="11"/>
          <p:cNvSpPr/>
          <p:nvPr/>
        </p:nvSpPr>
        <p:spPr>
          <a:xfrm>
            <a:off x="1830932" y="3245085"/>
            <a:ext cx="12075838" cy="0"/>
          </a:xfrm>
          <a:prstGeom prst="line">
            <a:avLst/>
          </a:prstGeom>
          <a:ln cap="flat" w="38100">
            <a:solidFill>
              <a:srgbClr val="48BAC3"/>
            </a:solidFill>
            <a:prstDash val="solid"/>
            <a:headEnd type="none" len="sm" w="sm"/>
            <a:tailEnd type="none" len="sm" w="sm"/>
          </a:ln>
        </p:spPr>
      </p:sp>
      <p:sp>
        <p:nvSpPr>
          <p:cNvPr name="TextBox 12" id="12"/>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3" id="13"/>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4" id="14"/>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72</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477026" y="495841"/>
            <a:ext cx="17308816" cy="8533126"/>
            <a:chOff x="0" y="0"/>
            <a:chExt cx="5155620" cy="2541685"/>
          </a:xfrm>
        </p:grpSpPr>
        <p:sp>
          <p:nvSpPr>
            <p:cNvPr name="Freeform 4" id="4"/>
            <p:cNvSpPr/>
            <p:nvPr/>
          </p:nvSpPr>
          <p:spPr>
            <a:xfrm flipH="false" flipV="false" rot="0">
              <a:off x="0" y="0"/>
              <a:ext cx="5155620" cy="2541685"/>
            </a:xfrm>
            <a:custGeom>
              <a:avLst/>
              <a:gdLst/>
              <a:ahLst/>
              <a:cxnLst/>
              <a:rect r="r" b="b" t="t" l="l"/>
              <a:pathLst>
                <a:path h="2541685" w="5155620">
                  <a:moveTo>
                    <a:pt x="0" y="0"/>
                  </a:moveTo>
                  <a:lnTo>
                    <a:pt x="5155620" y="0"/>
                  </a:lnTo>
                  <a:lnTo>
                    <a:pt x="5155620" y="2541685"/>
                  </a:lnTo>
                  <a:lnTo>
                    <a:pt x="0" y="2541685"/>
                  </a:lnTo>
                  <a:close/>
                </a:path>
              </a:pathLst>
            </a:custGeom>
            <a:solidFill>
              <a:srgbClr val="F7FDFE"/>
            </a:solidFill>
          </p:spPr>
        </p:sp>
        <p:sp>
          <p:nvSpPr>
            <p:cNvPr name="TextBox 5" id="5"/>
            <p:cNvSpPr txBox="true"/>
            <p:nvPr/>
          </p:nvSpPr>
          <p:spPr>
            <a:xfrm>
              <a:off x="0" y="-38100"/>
              <a:ext cx="5155620" cy="257978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7" id="7"/>
          <p:cNvSpPr txBox="true"/>
          <p:nvPr/>
        </p:nvSpPr>
        <p:spPr>
          <a:xfrm rot="0">
            <a:off x="1830932" y="1143000"/>
            <a:ext cx="10255616" cy="2161841"/>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09.</a:t>
            </a:r>
          </a:p>
          <a:p>
            <a:pPr algn="l">
              <a:lnSpc>
                <a:spcPts val="8072"/>
              </a:lnSpc>
            </a:pPr>
            <a:r>
              <a:rPr lang="en-US" sz="9726">
                <a:solidFill>
                  <a:srgbClr val="292929"/>
                </a:solidFill>
                <a:latin typeface="Bebas Neue"/>
                <a:ea typeface="Bebas Neue"/>
                <a:cs typeface="Bebas Neue"/>
                <a:sym typeface="Bebas Neue"/>
              </a:rPr>
              <a:t>CURRENT PROGRESS</a:t>
            </a:r>
          </a:p>
        </p:txBody>
      </p:sp>
      <p:grpSp>
        <p:nvGrpSpPr>
          <p:cNvPr name="Group 8" id="8"/>
          <p:cNvGrpSpPr/>
          <p:nvPr/>
        </p:nvGrpSpPr>
        <p:grpSpPr>
          <a:xfrm rot="0">
            <a:off x="1894974" y="4084842"/>
            <a:ext cx="9883253" cy="4172341"/>
            <a:chOff x="0" y="0"/>
            <a:chExt cx="2943835" cy="1242778"/>
          </a:xfrm>
        </p:grpSpPr>
        <p:sp>
          <p:nvSpPr>
            <p:cNvPr name="Freeform 9" id="9"/>
            <p:cNvSpPr/>
            <p:nvPr/>
          </p:nvSpPr>
          <p:spPr>
            <a:xfrm flipH="false" flipV="false" rot="0">
              <a:off x="0" y="0"/>
              <a:ext cx="2943835" cy="1242778"/>
            </a:xfrm>
            <a:custGeom>
              <a:avLst/>
              <a:gdLst/>
              <a:ahLst/>
              <a:cxnLst/>
              <a:rect r="r" b="b" t="t" l="l"/>
              <a:pathLst>
                <a:path h="1242778" w="2943835">
                  <a:moveTo>
                    <a:pt x="0" y="0"/>
                  </a:moveTo>
                  <a:lnTo>
                    <a:pt x="2943835" y="0"/>
                  </a:lnTo>
                  <a:lnTo>
                    <a:pt x="2943835" y="1242778"/>
                  </a:lnTo>
                  <a:lnTo>
                    <a:pt x="0" y="1242778"/>
                  </a:lnTo>
                  <a:close/>
                </a:path>
              </a:pathLst>
            </a:custGeom>
            <a:solidFill>
              <a:srgbClr val="000000">
                <a:alpha val="0"/>
              </a:srgbClr>
            </a:solidFill>
            <a:ln w="38100" cap="sq">
              <a:solidFill>
                <a:srgbClr val="48BAC3"/>
              </a:solidFill>
              <a:prstDash val="solid"/>
              <a:miter/>
            </a:ln>
          </p:spPr>
        </p:sp>
        <p:sp>
          <p:nvSpPr>
            <p:cNvPr name="TextBox 10" id="10"/>
            <p:cNvSpPr txBox="true"/>
            <p:nvPr/>
          </p:nvSpPr>
          <p:spPr>
            <a:xfrm>
              <a:off x="0" y="-57150"/>
              <a:ext cx="2943835" cy="1299928"/>
            </a:xfrm>
            <a:prstGeom prst="rect">
              <a:avLst/>
            </a:prstGeom>
          </p:spPr>
          <p:txBody>
            <a:bodyPr anchor="ctr" rtlCol="false" tIns="50800" lIns="50800" bIns="50800" rIns="50800"/>
            <a:lstStyle/>
            <a:p>
              <a:pPr algn="l" marL="604515" indent="-302257" lvl="1">
                <a:lnSpc>
                  <a:spcPts val="3919"/>
                </a:lnSpc>
                <a:buFont typeface="Arial"/>
                <a:buChar char="•"/>
              </a:pPr>
              <a:r>
                <a:rPr lang="en-US" sz="2799">
                  <a:solidFill>
                    <a:srgbClr val="000000"/>
                  </a:solidFill>
                  <a:latin typeface="Canva Sans"/>
                  <a:ea typeface="Canva Sans"/>
                  <a:cs typeface="Canva Sans"/>
                  <a:sym typeface="Canva Sans"/>
                </a:rPr>
                <a:t>Acquired a dataset to ensure the model produces precise predictions</a:t>
              </a:r>
            </a:p>
            <a:p>
              <a:pPr algn="l" marL="604515" indent="-302257" lvl="1">
                <a:lnSpc>
                  <a:spcPts val="3919"/>
                </a:lnSpc>
                <a:buFont typeface="Arial"/>
                <a:buChar char="•"/>
              </a:pPr>
              <a:r>
                <a:rPr lang="en-US" sz="2799">
                  <a:solidFill>
                    <a:srgbClr val="000000"/>
                  </a:solidFill>
                  <a:latin typeface="Canva Sans"/>
                  <a:ea typeface="Canva Sans"/>
                  <a:cs typeface="Canva Sans"/>
                  <a:sym typeface="Canva Sans"/>
                </a:rPr>
                <a:t>Utilizing the image processing algorithms, I've constructed a prediction model.</a:t>
              </a:r>
            </a:p>
            <a:p>
              <a:pPr algn="l" marL="604515" indent="-302257" lvl="1">
                <a:lnSpc>
                  <a:spcPts val="3919"/>
                </a:lnSpc>
                <a:buFont typeface="Arial"/>
                <a:buChar char="•"/>
              </a:pPr>
              <a:r>
                <a:rPr lang="en-US" sz="2799">
                  <a:solidFill>
                    <a:srgbClr val="000000"/>
                  </a:solidFill>
                  <a:latin typeface="Canva Sans"/>
                  <a:ea typeface="Canva Sans"/>
                  <a:cs typeface="Canva Sans"/>
                  <a:sym typeface="Canva Sans"/>
                </a:rPr>
                <a:t>Trained the model to have an accuracy 98% in predicting Diabetic Retinopathy.</a:t>
              </a:r>
            </a:p>
            <a:p>
              <a:pPr algn="l" marL="604515" indent="-302257" lvl="1">
                <a:lnSpc>
                  <a:spcPts val="3919"/>
                </a:lnSpc>
                <a:buFont typeface="Arial"/>
                <a:buChar char="•"/>
              </a:pPr>
              <a:r>
                <a:rPr lang="en-US" sz="2799">
                  <a:solidFill>
                    <a:srgbClr val="000000"/>
                  </a:solidFill>
                  <a:latin typeface="Canva Sans"/>
                  <a:ea typeface="Canva Sans"/>
                  <a:cs typeface="Canva Sans"/>
                  <a:sym typeface="Canva Sans"/>
                </a:rPr>
                <a:t>Implemented the frontend and backend of the web application and tested the API</a:t>
              </a:r>
            </a:p>
          </p:txBody>
        </p:sp>
      </p:grpSp>
      <p:sp>
        <p:nvSpPr>
          <p:cNvPr name="AutoShape 11" id="11"/>
          <p:cNvSpPr/>
          <p:nvPr/>
        </p:nvSpPr>
        <p:spPr>
          <a:xfrm>
            <a:off x="1830932" y="3245085"/>
            <a:ext cx="12075838" cy="0"/>
          </a:xfrm>
          <a:prstGeom prst="line">
            <a:avLst/>
          </a:prstGeom>
          <a:ln cap="flat" w="38100">
            <a:solidFill>
              <a:srgbClr val="48BAC3"/>
            </a:solidFill>
            <a:prstDash val="solid"/>
            <a:headEnd type="none" len="sm" w="sm"/>
            <a:tailEnd type="none" len="sm" w="sm"/>
          </a:ln>
        </p:spPr>
      </p:sp>
      <p:sp>
        <p:nvSpPr>
          <p:cNvPr name="TextBox 12" id="12"/>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3" id="13"/>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4" id="14"/>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73</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421858" y="468257"/>
            <a:ext cx="17363984" cy="8561477"/>
            <a:chOff x="0" y="0"/>
            <a:chExt cx="5172052" cy="2550130"/>
          </a:xfrm>
        </p:grpSpPr>
        <p:sp>
          <p:nvSpPr>
            <p:cNvPr name="Freeform 4" id="4"/>
            <p:cNvSpPr/>
            <p:nvPr/>
          </p:nvSpPr>
          <p:spPr>
            <a:xfrm flipH="false" flipV="false" rot="0">
              <a:off x="0" y="0"/>
              <a:ext cx="5172053" cy="2550130"/>
            </a:xfrm>
            <a:custGeom>
              <a:avLst/>
              <a:gdLst/>
              <a:ahLst/>
              <a:cxnLst/>
              <a:rect r="r" b="b" t="t" l="l"/>
              <a:pathLst>
                <a:path h="2550130" w="5172053">
                  <a:moveTo>
                    <a:pt x="0" y="0"/>
                  </a:moveTo>
                  <a:lnTo>
                    <a:pt x="5172053" y="0"/>
                  </a:lnTo>
                  <a:lnTo>
                    <a:pt x="5172053" y="2550130"/>
                  </a:lnTo>
                  <a:lnTo>
                    <a:pt x="0" y="2550130"/>
                  </a:lnTo>
                  <a:close/>
                </a:path>
              </a:pathLst>
            </a:custGeom>
            <a:solidFill>
              <a:srgbClr val="F7FDFE"/>
            </a:solidFill>
          </p:spPr>
        </p:sp>
        <p:sp>
          <p:nvSpPr>
            <p:cNvPr name="TextBox 5" id="5"/>
            <p:cNvSpPr txBox="true"/>
            <p:nvPr/>
          </p:nvSpPr>
          <p:spPr>
            <a:xfrm>
              <a:off x="0" y="-38100"/>
              <a:ext cx="5172052" cy="258823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7" id="7"/>
          <p:cNvSpPr txBox="true"/>
          <p:nvPr/>
        </p:nvSpPr>
        <p:spPr>
          <a:xfrm rot="0">
            <a:off x="1830932" y="1045145"/>
            <a:ext cx="10255616" cy="2161841"/>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10.</a:t>
            </a:r>
          </a:p>
          <a:p>
            <a:pPr algn="l">
              <a:lnSpc>
                <a:spcPts val="8072"/>
              </a:lnSpc>
            </a:pPr>
            <a:r>
              <a:rPr lang="en-US" sz="9726">
                <a:solidFill>
                  <a:srgbClr val="292929"/>
                </a:solidFill>
                <a:latin typeface="Bebas Neue"/>
                <a:ea typeface="Bebas Neue"/>
                <a:cs typeface="Bebas Neue"/>
                <a:sym typeface="Bebas Neue"/>
              </a:rPr>
              <a:t>NEXT EXPECTED PROGRESS</a:t>
            </a:r>
          </a:p>
        </p:txBody>
      </p:sp>
      <p:grpSp>
        <p:nvGrpSpPr>
          <p:cNvPr name="Group 8" id="8"/>
          <p:cNvGrpSpPr/>
          <p:nvPr/>
        </p:nvGrpSpPr>
        <p:grpSpPr>
          <a:xfrm rot="0">
            <a:off x="1830932" y="3597988"/>
            <a:ext cx="9752041" cy="4667641"/>
            <a:chOff x="0" y="0"/>
            <a:chExt cx="2904752" cy="1390308"/>
          </a:xfrm>
        </p:grpSpPr>
        <p:sp>
          <p:nvSpPr>
            <p:cNvPr name="Freeform 9" id="9"/>
            <p:cNvSpPr/>
            <p:nvPr/>
          </p:nvSpPr>
          <p:spPr>
            <a:xfrm flipH="false" flipV="false" rot="0">
              <a:off x="0" y="0"/>
              <a:ext cx="2904752" cy="1390308"/>
            </a:xfrm>
            <a:custGeom>
              <a:avLst/>
              <a:gdLst/>
              <a:ahLst/>
              <a:cxnLst/>
              <a:rect r="r" b="b" t="t" l="l"/>
              <a:pathLst>
                <a:path h="1390308" w="2904752">
                  <a:moveTo>
                    <a:pt x="0" y="0"/>
                  </a:moveTo>
                  <a:lnTo>
                    <a:pt x="2904752" y="0"/>
                  </a:lnTo>
                  <a:lnTo>
                    <a:pt x="2904752" y="1390308"/>
                  </a:lnTo>
                  <a:lnTo>
                    <a:pt x="0" y="1390308"/>
                  </a:lnTo>
                  <a:close/>
                </a:path>
              </a:pathLst>
            </a:custGeom>
            <a:solidFill>
              <a:srgbClr val="000000">
                <a:alpha val="0"/>
              </a:srgbClr>
            </a:solidFill>
            <a:ln w="38100" cap="sq">
              <a:solidFill>
                <a:srgbClr val="48BAC3"/>
              </a:solidFill>
              <a:prstDash val="solid"/>
              <a:miter/>
            </a:ln>
          </p:spPr>
        </p:sp>
        <p:sp>
          <p:nvSpPr>
            <p:cNvPr name="TextBox 10" id="10"/>
            <p:cNvSpPr txBox="true"/>
            <p:nvPr/>
          </p:nvSpPr>
          <p:spPr>
            <a:xfrm>
              <a:off x="0" y="-57150"/>
              <a:ext cx="2904752" cy="1447458"/>
            </a:xfrm>
            <a:prstGeom prst="rect">
              <a:avLst/>
            </a:prstGeom>
          </p:spPr>
          <p:txBody>
            <a:bodyPr anchor="ctr" rtlCol="false" tIns="50800" lIns="50800" bIns="50800" rIns="50800"/>
            <a:lstStyle/>
            <a:p>
              <a:pPr algn="l">
                <a:lnSpc>
                  <a:spcPts val="3919"/>
                </a:lnSpc>
              </a:pPr>
              <a:r>
                <a:rPr lang="en-US" sz="2799">
                  <a:solidFill>
                    <a:srgbClr val="000000"/>
                  </a:solidFill>
                  <a:latin typeface="Canva Sans"/>
                  <a:ea typeface="Canva Sans"/>
                  <a:cs typeface="Canva Sans"/>
                  <a:sym typeface="Canva Sans"/>
                </a:rPr>
                <a:t>•Application Deployment</a:t>
              </a:r>
            </a:p>
            <a:p>
              <a:pPr algn="l">
                <a:lnSpc>
                  <a:spcPts val="3919"/>
                </a:lnSpc>
              </a:pPr>
            </a:p>
            <a:p>
              <a:pPr algn="l">
                <a:lnSpc>
                  <a:spcPts val="3919"/>
                </a:lnSpc>
              </a:pPr>
              <a:r>
                <a:rPr lang="en-US" sz="2799">
                  <a:solidFill>
                    <a:srgbClr val="000000"/>
                  </a:solidFill>
                  <a:latin typeface="Canva Sans"/>
                  <a:ea typeface="Canva Sans"/>
                  <a:cs typeface="Canva Sans"/>
                  <a:sym typeface="Canva Sans"/>
                </a:rPr>
                <a:t>•Integration of the frontend with backend</a:t>
              </a:r>
            </a:p>
            <a:p>
              <a:pPr algn="l">
                <a:lnSpc>
                  <a:spcPts val="3919"/>
                </a:lnSpc>
              </a:pPr>
            </a:p>
            <a:p>
              <a:pPr algn="l">
                <a:lnSpc>
                  <a:spcPts val="3919"/>
                </a:lnSpc>
              </a:pPr>
            </a:p>
            <a:p>
              <a:pPr algn="l">
                <a:lnSpc>
                  <a:spcPts val="3919"/>
                </a:lnSpc>
              </a:pPr>
            </a:p>
            <a:p>
              <a:pPr algn="l">
                <a:lnSpc>
                  <a:spcPts val="3919"/>
                </a:lnSpc>
              </a:pPr>
            </a:p>
            <a:p>
              <a:pPr algn="l">
                <a:lnSpc>
                  <a:spcPts val="3919"/>
                </a:lnSpc>
              </a:pPr>
            </a:p>
          </p:txBody>
        </p:sp>
      </p:grpSp>
      <p:sp>
        <p:nvSpPr>
          <p:cNvPr name="AutoShape 11" id="11"/>
          <p:cNvSpPr/>
          <p:nvPr/>
        </p:nvSpPr>
        <p:spPr>
          <a:xfrm>
            <a:off x="1830932" y="3245085"/>
            <a:ext cx="12075838" cy="0"/>
          </a:xfrm>
          <a:prstGeom prst="line">
            <a:avLst/>
          </a:prstGeom>
          <a:ln cap="flat" w="38100">
            <a:solidFill>
              <a:srgbClr val="48BAC3"/>
            </a:solidFill>
            <a:prstDash val="solid"/>
            <a:headEnd type="none" len="sm" w="sm"/>
            <a:tailEnd type="none" len="sm" w="sm"/>
          </a:ln>
        </p:spPr>
      </p:sp>
      <p:sp>
        <p:nvSpPr>
          <p:cNvPr name="TextBox 12" id="12"/>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3" id="13"/>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4" id="14"/>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74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Freeform 6" id="6"/>
          <p:cNvSpPr/>
          <p:nvPr/>
        </p:nvSpPr>
        <p:spPr>
          <a:xfrm flipH="false" flipV="false" rot="0">
            <a:off x="-737869" y="2325312"/>
            <a:ext cx="18847859" cy="8807251"/>
          </a:xfrm>
          <a:custGeom>
            <a:avLst/>
            <a:gdLst/>
            <a:ahLst/>
            <a:cxnLst/>
            <a:rect r="r" b="b" t="t" l="l"/>
            <a:pathLst>
              <a:path h="8807251" w="18847859">
                <a:moveTo>
                  <a:pt x="0" y="0"/>
                </a:moveTo>
                <a:lnTo>
                  <a:pt x="18847860" y="0"/>
                </a:lnTo>
                <a:lnTo>
                  <a:pt x="18847860" y="8807251"/>
                </a:lnTo>
                <a:lnTo>
                  <a:pt x="0" y="8807251"/>
                </a:lnTo>
                <a:lnTo>
                  <a:pt x="0" y="0"/>
                </a:lnTo>
                <a:close/>
              </a:path>
            </a:pathLst>
          </a:custGeom>
          <a:blipFill>
            <a:blip r:embed="rId3"/>
            <a:stretch>
              <a:fillRect l="0" t="-14469" r="0" b="0"/>
            </a:stretch>
          </a:blipFill>
        </p:spPr>
      </p:sp>
      <p:sp>
        <p:nvSpPr>
          <p:cNvPr name="TextBox 7" id="7"/>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8" id="8"/>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8</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542475" y="284729"/>
            <a:ext cx="17336400" cy="8861384"/>
            <a:chOff x="0" y="0"/>
            <a:chExt cx="5163836" cy="2639460"/>
          </a:xfrm>
        </p:grpSpPr>
        <p:sp>
          <p:nvSpPr>
            <p:cNvPr name="Freeform 4" id="4"/>
            <p:cNvSpPr/>
            <p:nvPr/>
          </p:nvSpPr>
          <p:spPr>
            <a:xfrm flipH="false" flipV="false" rot="0">
              <a:off x="0" y="0"/>
              <a:ext cx="5163836" cy="2639460"/>
            </a:xfrm>
            <a:custGeom>
              <a:avLst/>
              <a:gdLst/>
              <a:ahLst/>
              <a:cxnLst/>
              <a:rect r="r" b="b" t="t" l="l"/>
              <a:pathLst>
                <a:path h="2639460" w="5163836">
                  <a:moveTo>
                    <a:pt x="0" y="0"/>
                  </a:moveTo>
                  <a:lnTo>
                    <a:pt x="5163836" y="0"/>
                  </a:lnTo>
                  <a:lnTo>
                    <a:pt x="5163836" y="2639460"/>
                  </a:lnTo>
                  <a:lnTo>
                    <a:pt x="0" y="2639460"/>
                  </a:lnTo>
                  <a:close/>
                </a:path>
              </a:pathLst>
            </a:custGeom>
            <a:solidFill>
              <a:srgbClr val="F7FDFE"/>
            </a:solidFill>
          </p:spPr>
        </p:sp>
        <p:sp>
          <p:nvSpPr>
            <p:cNvPr name="TextBox 5" id="5"/>
            <p:cNvSpPr txBox="true"/>
            <p:nvPr/>
          </p:nvSpPr>
          <p:spPr>
            <a:xfrm>
              <a:off x="0" y="-38100"/>
              <a:ext cx="5163836" cy="267756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7" id="7"/>
          <p:cNvSpPr txBox="true"/>
          <p:nvPr/>
        </p:nvSpPr>
        <p:spPr>
          <a:xfrm rot="0">
            <a:off x="1594751" y="718881"/>
            <a:ext cx="13211734" cy="1142756"/>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11.1 DATASET PREVIEW</a:t>
            </a:r>
          </a:p>
        </p:txBody>
      </p:sp>
      <p:sp>
        <p:nvSpPr>
          <p:cNvPr name="AutoShape 8" id="8"/>
          <p:cNvSpPr/>
          <p:nvPr/>
        </p:nvSpPr>
        <p:spPr>
          <a:xfrm>
            <a:off x="1601133" y="1709237"/>
            <a:ext cx="12075838" cy="0"/>
          </a:xfrm>
          <a:prstGeom prst="line">
            <a:avLst/>
          </a:prstGeom>
          <a:ln cap="flat" w="38100">
            <a:solidFill>
              <a:srgbClr val="48BAC3"/>
            </a:solidFill>
            <a:prstDash val="solid"/>
            <a:headEnd type="none" len="sm" w="sm"/>
            <a:tailEnd type="none" len="sm" w="sm"/>
          </a:ln>
        </p:spPr>
      </p:sp>
      <p:sp>
        <p:nvSpPr>
          <p:cNvPr name="Freeform 9" id="9"/>
          <p:cNvSpPr/>
          <p:nvPr/>
        </p:nvSpPr>
        <p:spPr>
          <a:xfrm flipH="false" flipV="false" rot="0">
            <a:off x="1620183" y="2357617"/>
            <a:ext cx="14556517" cy="5205284"/>
          </a:xfrm>
          <a:custGeom>
            <a:avLst/>
            <a:gdLst/>
            <a:ahLst/>
            <a:cxnLst/>
            <a:rect r="r" b="b" t="t" l="l"/>
            <a:pathLst>
              <a:path h="5205284" w="14556517">
                <a:moveTo>
                  <a:pt x="0" y="0"/>
                </a:moveTo>
                <a:lnTo>
                  <a:pt x="14556517" y="0"/>
                </a:lnTo>
                <a:lnTo>
                  <a:pt x="14556517" y="5205284"/>
                </a:lnTo>
                <a:lnTo>
                  <a:pt x="0" y="5205284"/>
                </a:lnTo>
                <a:lnTo>
                  <a:pt x="0" y="0"/>
                </a:lnTo>
                <a:close/>
              </a:path>
            </a:pathLst>
          </a:custGeom>
          <a:blipFill>
            <a:blip r:embed="rId4"/>
            <a:stretch>
              <a:fillRect l="0" t="0" r="-1058" b="0"/>
            </a:stretch>
          </a:blipFill>
        </p:spPr>
      </p:sp>
      <p:sp>
        <p:nvSpPr>
          <p:cNvPr name="TextBox 10" id="10"/>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1" id="11"/>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2" id="12"/>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75</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358462" y="231327"/>
            <a:ext cx="17590125" cy="9026973"/>
            <a:chOff x="0" y="0"/>
            <a:chExt cx="5239411" cy="2688783"/>
          </a:xfrm>
        </p:grpSpPr>
        <p:sp>
          <p:nvSpPr>
            <p:cNvPr name="Freeform 4" id="4"/>
            <p:cNvSpPr/>
            <p:nvPr/>
          </p:nvSpPr>
          <p:spPr>
            <a:xfrm flipH="false" flipV="false" rot="0">
              <a:off x="0" y="0"/>
              <a:ext cx="5239411" cy="2688783"/>
            </a:xfrm>
            <a:custGeom>
              <a:avLst/>
              <a:gdLst/>
              <a:ahLst/>
              <a:cxnLst/>
              <a:rect r="r" b="b" t="t" l="l"/>
              <a:pathLst>
                <a:path h="2688783" w="5239411">
                  <a:moveTo>
                    <a:pt x="0" y="0"/>
                  </a:moveTo>
                  <a:lnTo>
                    <a:pt x="5239411" y="0"/>
                  </a:lnTo>
                  <a:lnTo>
                    <a:pt x="5239411" y="2688783"/>
                  </a:lnTo>
                  <a:lnTo>
                    <a:pt x="0" y="2688783"/>
                  </a:lnTo>
                  <a:close/>
                </a:path>
              </a:pathLst>
            </a:custGeom>
            <a:solidFill>
              <a:srgbClr val="F7FDFE"/>
            </a:solidFill>
          </p:spPr>
        </p:sp>
        <p:sp>
          <p:nvSpPr>
            <p:cNvPr name="TextBox 5" id="5"/>
            <p:cNvSpPr txBox="true"/>
            <p:nvPr/>
          </p:nvSpPr>
          <p:spPr>
            <a:xfrm>
              <a:off x="0" y="-38100"/>
              <a:ext cx="5239411" cy="272688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7" id="7"/>
          <p:cNvSpPr txBox="true"/>
          <p:nvPr/>
        </p:nvSpPr>
        <p:spPr>
          <a:xfrm rot="0">
            <a:off x="1594751" y="718881"/>
            <a:ext cx="13211734" cy="1142756"/>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11.2 DATASET PREVIEW</a:t>
            </a:r>
          </a:p>
        </p:txBody>
      </p:sp>
      <p:sp>
        <p:nvSpPr>
          <p:cNvPr name="AutoShape 8" id="8"/>
          <p:cNvSpPr/>
          <p:nvPr/>
        </p:nvSpPr>
        <p:spPr>
          <a:xfrm>
            <a:off x="1601133" y="1709237"/>
            <a:ext cx="12075838" cy="0"/>
          </a:xfrm>
          <a:prstGeom prst="line">
            <a:avLst/>
          </a:prstGeom>
          <a:ln cap="flat" w="38100">
            <a:solidFill>
              <a:srgbClr val="48BAC3"/>
            </a:solidFill>
            <a:prstDash val="solid"/>
            <a:headEnd type="none" len="sm" w="sm"/>
            <a:tailEnd type="none" len="sm" w="sm"/>
          </a:ln>
        </p:spPr>
      </p:sp>
      <p:sp>
        <p:nvSpPr>
          <p:cNvPr name="Freeform 9" id="9"/>
          <p:cNvSpPr/>
          <p:nvPr/>
        </p:nvSpPr>
        <p:spPr>
          <a:xfrm flipH="false" flipV="false" rot="0">
            <a:off x="2031271" y="2125039"/>
            <a:ext cx="11906299" cy="6398872"/>
          </a:xfrm>
          <a:custGeom>
            <a:avLst/>
            <a:gdLst/>
            <a:ahLst/>
            <a:cxnLst/>
            <a:rect r="r" b="b" t="t" l="l"/>
            <a:pathLst>
              <a:path h="6398872" w="11906299">
                <a:moveTo>
                  <a:pt x="0" y="0"/>
                </a:moveTo>
                <a:lnTo>
                  <a:pt x="11906299" y="0"/>
                </a:lnTo>
                <a:lnTo>
                  <a:pt x="11906299" y="6398872"/>
                </a:lnTo>
                <a:lnTo>
                  <a:pt x="0" y="6398872"/>
                </a:lnTo>
                <a:lnTo>
                  <a:pt x="0" y="0"/>
                </a:lnTo>
                <a:close/>
              </a:path>
            </a:pathLst>
          </a:custGeom>
          <a:blipFill>
            <a:blip r:embed="rId4"/>
            <a:stretch>
              <a:fillRect l="0" t="0" r="0" b="0"/>
            </a:stretch>
          </a:blipFill>
        </p:spPr>
      </p:sp>
      <p:sp>
        <p:nvSpPr>
          <p:cNvPr name="TextBox 10" id="10"/>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1" id="11"/>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2" id="12"/>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76</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405505" y="396946"/>
            <a:ext cx="17476991" cy="8726313"/>
            <a:chOff x="0" y="0"/>
            <a:chExt cx="5205713" cy="2599228"/>
          </a:xfrm>
        </p:grpSpPr>
        <p:sp>
          <p:nvSpPr>
            <p:cNvPr name="Freeform 4" id="4"/>
            <p:cNvSpPr/>
            <p:nvPr/>
          </p:nvSpPr>
          <p:spPr>
            <a:xfrm flipH="false" flipV="false" rot="0">
              <a:off x="0" y="0"/>
              <a:ext cx="5205713" cy="2599228"/>
            </a:xfrm>
            <a:custGeom>
              <a:avLst/>
              <a:gdLst/>
              <a:ahLst/>
              <a:cxnLst/>
              <a:rect r="r" b="b" t="t" l="l"/>
              <a:pathLst>
                <a:path h="2599228" w="5205713">
                  <a:moveTo>
                    <a:pt x="0" y="0"/>
                  </a:moveTo>
                  <a:lnTo>
                    <a:pt x="5205713" y="0"/>
                  </a:lnTo>
                  <a:lnTo>
                    <a:pt x="5205713" y="2599228"/>
                  </a:lnTo>
                  <a:lnTo>
                    <a:pt x="0" y="2599228"/>
                  </a:lnTo>
                  <a:close/>
                </a:path>
              </a:pathLst>
            </a:custGeom>
            <a:solidFill>
              <a:srgbClr val="F7FDFE"/>
            </a:solidFill>
          </p:spPr>
        </p:sp>
        <p:sp>
          <p:nvSpPr>
            <p:cNvPr name="TextBox 5" id="5"/>
            <p:cNvSpPr txBox="true"/>
            <p:nvPr/>
          </p:nvSpPr>
          <p:spPr>
            <a:xfrm>
              <a:off x="0" y="-38100"/>
              <a:ext cx="5205713" cy="263732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AutoShape 7" id="7"/>
          <p:cNvSpPr/>
          <p:nvPr/>
        </p:nvSpPr>
        <p:spPr>
          <a:xfrm>
            <a:off x="1591608" y="2378310"/>
            <a:ext cx="12075838" cy="0"/>
          </a:xfrm>
          <a:prstGeom prst="line">
            <a:avLst/>
          </a:prstGeom>
          <a:ln cap="flat" w="38100">
            <a:solidFill>
              <a:srgbClr val="48BAC3"/>
            </a:solidFill>
            <a:prstDash val="solid"/>
            <a:headEnd type="none" len="sm" w="sm"/>
            <a:tailEnd type="none" len="sm" w="sm"/>
          </a:ln>
        </p:spPr>
      </p:sp>
      <p:sp>
        <p:nvSpPr>
          <p:cNvPr name="Freeform 8" id="8"/>
          <p:cNvSpPr/>
          <p:nvPr/>
        </p:nvSpPr>
        <p:spPr>
          <a:xfrm flipH="false" flipV="false" rot="0">
            <a:off x="2286878" y="2763295"/>
            <a:ext cx="11390093" cy="5621953"/>
          </a:xfrm>
          <a:custGeom>
            <a:avLst/>
            <a:gdLst/>
            <a:ahLst/>
            <a:cxnLst/>
            <a:rect r="r" b="b" t="t" l="l"/>
            <a:pathLst>
              <a:path h="5621953" w="11390093">
                <a:moveTo>
                  <a:pt x="0" y="0"/>
                </a:moveTo>
                <a:lnTo>
                  <a:pt x="11390093" y="0"/>
                </a:lnTo>
                <a:lnTo>
                  <a:pt x="11390093" y="5621953"/>
                </a:lnTo>
                <a:lnTo>
                  <a:pt x="0" y="5621953"/>
                </a:lnTo>
                <a:lnTo>
                  <a:pt x="0" y="0"/>
                </a:lnTo>
                <a:close/>
              </a:path>
            </a:pathLst>
          </a:custGeom>
          <a:blipFill>
            <a:blip r:embed="rId4"/>
            <a:stretch>
              <a:fillRect l="-642" t="0" r="0" b="0"/>
            </a:stretch>
          </a:blipFill>
        </p:spPr>
      </p:sp>
      <p:sp>
        <p:nvSpPr>
          <p:cNvPr name="TextBox 9" id="9"/>
          <p:cNvSpPr txBox="true"/>
          <p:nvPr/>
        </p:nvSpPr>
        <p:spPr>
          <a:xfrm rot="0">
            <a:off x="1383257" y="1181100"/>
            <a:ext cx="10255616" cy="1142756"/>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12.1 COMPLETION OF CODE</a:t>
            </a:r>
          </a:p>
        </p:txBody>
      </p:sp>
      <p:sp>
        <p:nvSpPr>
          <p:cNvPr name="TextBox 10" id="10"/>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1" id="11"/>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2" id="12"/>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77</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226947" y="237491"/>
            <a:ext cx="17883043" cy="9020809"/>
            <a:chOff x="0" y="0"/>
            <a:chExt cx="5326660" cy="2686947"/>
          </a:xfrm>
        </p:grpSpPr>
        <p:sp>
          <p:nvSpPr>
            <p:cNvPr name="Freeform 4" id="4"/>
            <p:cNvSpPr/>
            <p:nvPr/>
          </p:nvSpPr>
          <p:spPr>
            <a:xfrm flipH="false" flipV="false" rot="0">
              <a:off x="0" y="0"/>
              <a:ext cx="5326660" cy="2686947"/>
            </a:xfrm>
            <a:custGeom>
              <a:avLst/>
              <a:gdLst/>
              <a:ahLst/>
              <a:cxnLst/>
              <a:rect r="r" b="b" t="t" l="l"/>
              <a:pathLst>
                <a:path h="2686947" w="5326660">
                  <a:moveTo>
                    <a:pt x="0" y="0"/>
                  </a:moveTo>
                  <a:lnTo>
                    <a:pt x="5326660" y="0"/>
                  </a:lnTo>
                  <a:lnTo>
                    <a:pt x="5326660" y="2686947"/>
                  </a:lnTo>
                  <a:lnTo>
                    <a:pt x="0" y="2686947"/>
                  </a:lnTo>
                  <a:close/>
                </a:path>
              </a:pathLst>
            </a:custGeom>
            <a:solidFill>
              <a:srgbClr val="F7FDFE"/>
            </a:solidFill>
          </p:spPr>
        </p:sp>
        <p:sp>
          <p:nvSpPr>
            <p:cNvPr name="TextBox 5" id="5"/>
            <p:cNvSpPr txBox="true"/>
            <p:nvPr/>
          </p:nvSpPr>
          <p:spPr>
            <a:xfrm>
              <a:off x="0" y="-38100"/>
              <a:ext cx="5326660" cy="272504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7" id="7"/>
          <p:cNvSpPr txBox="true"/>
          <p:nvPr/>
        </p:nvSpPr>
        <p:spPr>
          <a:xfrm rot="0">
            <a:off x="569847" y="624010"/>
            <a:ext cx="10255616" cy="1142756"/>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12.2 COMPLETION OF CODE</a:t>
            </a:r>
          </a:p>
        </p:txBody>
      </p:sp>
      <p:sp>
        <p:nvSpPr>
          <p:cNvPr name="AutoShape 8" id="8"/>
          <p:cNvSpPr/>
          <p:nvPr/>
        </p:nvSpPr>
        <p:spPr>
          <a:xfrm>
            <a:off x="650863" y="1599321"/>
            <a:ext cx="12075838" cy="0"/>
          </a:xfrm>
          <a:prstGeom prst="line">
            <a:avLst/>
          </a:prstGeom>
          <a:ln cap="flat" w="38100">
            <a:solidFill>
              <a:srgbClr val="48BAC3"/>
            </a:solidFill>
            <a:prstDash val="solid"/>
            <a:headEnd type="none" len="sm" w="sm"/>
            <a:tailEnd type="none" len="sm" w="sm"/>
          </a:ln>
        </p:spPr>
      </p:sp>
      <p:sp>
        <p:nvSpPr>
          <p:cNvPr name="Freeform 9" id="9"/>
          <p:cNvSpPr/>
          <p:nvPr/>
        </p:nvSpPr>
        <p:spPr>
          <a:xfrm flipH="false" flipV="false" rot="0">
            <a:off x="804280" y="1978440"/>
            <a:ext cx="16455020" cy="6717024"/>
          </a:xfrm>
          <a:custGeom>
            <a:avLst/>
            <a:gdLst/>
            <a:ahLst/>
            <a:cxnLst/>
            <a:rect r="r" b="b" t="t" l="l"/>
            <a:pathLst>
              <a:path h="6717024" w="16455020">
                <a:moveTo>
                  <a:pt x="0" y="0"/>
                </a:moveTo>
                <a:lnTo>
                  <a:pt x="16455020" y="0"/>
                </a:lnTo>
                <a:lnTo>
                  <a:pt x="16455020" y="6717024"/>
                </a:lnTo>
                <a:lnTo>
                  <a:pt x="0" y="6717024"/>
                </a:lnTo>
                <a:lnTo>
                  <a:pt x="0" y="0"/>
                </a:lnTo>
                <a:close/>
              </a:path>
            </a:pathLst>
          </a:custGeom>
          <a:blipFill>
            <a:blip r:embed="rId4"/>
            <a:stretch>
              <a:fillRect l="0" t="0" r="0" b="0"/>
            </a:stretch>
          </a:blipFill>
        </p:spPr>
      </p:sp>
      <p:sp>
        <p:nvSpPr>
          <p:cNvPr name="TextBox 10" id="10"/>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1" id="11"/>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2" id="12"/>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78</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406949" y="356788"/>
            <a:ext cx="17512202" cy="8796737"/>
            <a:chOff x="0" y="0"/>
            <a:chExt cx="5216201" cy="2620204"/>
          </a:xfrm>
        </p:grpSpPr>
        <p:sp>
          <p:nvSpPr>
            <p:cNvPr name="Freeform 4" id="4"/>
            <p:cNvSpPr/>
            <p:nvPr/>
          </p:nvSpPr>
          <p:spPr>
            <a:xfrm flipH="false" flipV="false" rot="0">
              <a:off x="0" y="0"/>
              <a:ext cx="5216201" cy="2620204"/>
            </a:xfrm>
            <a:custGeom>
              <a:avLst/>
              <a:gdLst/>
              <a:ahLst/>
              <a:cxnLst/>
              <a:rect r="r" b="b" t="t" l="l"/>
              <a:pathLst>
                <a:path h="2620204" w="5216201">
                  <a:moveTo>
                    <a:pt x="0" y="0"/>
                  </a:moveTo>
                  <a:lnTo>
                    <a:pt x="5216201" y="0"/>
                  </a:lnTo>
                  <a:lnTo>
                    <a:pt x="5216201" y="2620204"/>
                  </a:lnTo>
                  <a:lnTo>
                    <a:pt x="0" y="2620204"/>
                  </a:lnTo>
                  <a:close/>
                </a:path>
              </a:pathLst>
            </a:custGeom>
            <a:solidFill>
              <a:srgbClr val="F7FDFE"/>
            </a:solidFill>
          </p:spPr>
        </p:sp>
        <p:sp>
          <p:nvSpPr>
            <p:cNvPr name="TextBox 5" id="5"/>
            <p:cNvSpPr txBox="true"/>
            <p:nvPr/>
          </p:nvSpPr>
          <p:spPr>
            <a:xfrm>
              <a:off x="0" y="-38100"/>
              <a:ext cx="5216201" cy="265830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7" id="7"/>
          <p:cNvSpPr txBox="true"/>
          <p:nvPr/>
        </p:nvSpPr>
        <p:spPr>
          <a:xfrm rot="0">
            <a:off x="1373732" y="1085850"/>
            <a:ext cx="10255616" cy="1142756"/>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13.3 COMPLETION OF CODE</a:t>
            </a:r>
          </a:p>
        </p:txBody>
      </p:sp>
      <p:sp>
        <p:nvSpPr>
          <p:cNvPr name="AutoShape 8" id="8"/>
          <p:cNvSpPr/>
          <p:nvPr/>
        </p:nvSpPr>
        <p:spPr>
          <a:xfrm>
            <a:off x="1534458" y="2133356"/>
            <a:ext cx="12075838" cy="0"/>
          </a:xfrm>
          <a:prstGeom prst="line">
            <a:avLst/>
          </a:prstGeom>
          <a:ln cap="flat" w="38100">
            <a:solidFill>
              <a:srgbClr val="48BAC3"/>
            </a:solidFill>
            <a:prstDash val="solid"/>
            <a:headEnd type="none" len="sm" w="sm"/>
            <a:tailEnd type="none" len="sm" w="sm"/>
          </a:ln>
        </p:spPr>
      </p:sp>
      <p:sp>
        <p:nvSpPr>
          <p:cNvPr name="TextBox 9" id="9"/>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0" id="10"/>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1" id="11"/>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79</a:t>
            </a:r>
          </a:p>
        </p:txBody>
      </p:sp>
      <p:sp>
        <p:nvSpPr>
          <p:cNvPr name="Freeform 12" id="12"/>
          <p:cNvSpPr/>
          <p:nvPr/>
        </p:nvSpPr>
        <p:spPr>
          <a:xfrm flipH="false" flipV="false" rot="0">
            <a:off x="3596627" y="2322468"/>
            <a:ext cx="9902196" cy="6652244"/>
          </a:xfrm>
          <a:custGeom>
            <a:avLst/>
            <a:gdLst/>
            <a:ahLst/>
            <a:cxnLst/>
            <a:rect r="r" b="b" t="t" l="l"/>
            <a:pathLst>
              <a:path h="6652244" w="9902196">
                <a:moveTo>
                  <a:pt x="0" y="0"/>
                </a:moveTo>
                <a:lnTo>
                  <a:pt x="9902196" y="0"/>
                </a:lnTo>
                <a:lnTo>
                  <a:pt x="9902196" y="6652245"/>
                </a:lnTo>
                <a:lnTo>
                  <a:pt x="0" y="6652245"/>
                </a:lnTo>
                <a:lnTo>
                  <a:pt x="0" y="0"/>
                </a:lnTo>
                <a:close/>
              </a:path>
            </a:pathLst>
          </a:custGeom>
          <a:blipFill>
            <a:blip r:embed="rId4"/>
            <a:stretch>
              <a:fillRect l="0" t="0" r="0" b="0"/>
            </a:stretch>
          </a:blipFill>
        </p:spPr>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488334" y="302846"/>
            <a:ext cx="17297508" cy="8844806"/>
            <a:chOff x="0" y="0"/>
            <a:chExt cx="5152252" cy="2634522"/>
          </a:xfrm>
        </p:grpSpPr>
        <p:sp>
          <p:nvSpPr>
            <p:cNvPr name="Freeform 4" id="4"/>
            <p:cNvSpPr/>
            <p:nvPr/>
          </p:nvSpPr>
          <p:spPr>
            <a:xfrm flipH="false" flipV="false" rot="0">
              <a:off x="0" y="0"/>
              <a:ext cx="5152252" cy="2634522"/>
            </a:xfrm>
            <a:custGeom>
              <a:avLst/>
              <a:gdLst/>
              <a:ahLst/>
              <a:cxnLst/>
              <a:rect r="r" b="b" t="t" l="l"/>
              <a:pathLst>
                <a:path h="2634522" w="5152252">
                  <a:moveTo>
                    <a:pt x="0" y="0"/>
                  </a:moveTo>
                  <a:lnTo>
                    <a:pt x="5152252" y="0"/>
                  </a:lnTo>
                  <a:lnTo>
                    <a:pt x="5152252" y="2634522"/>
                  </a:lnTo>
                  <a:lnTo>
                    <a:pt x="0" y="2634522"/>
                  </a:lnTo>
                  <a:close/>
                </a:path>
              </a:pathLst>
            </a:custGeom>
            <a:solidFill>
              <a:srgbClr val="F7FDFE"/>
            </a:solidFill>
          </p:spPr>
        </p:sp>
        <p:sp>
          <p:nvSpPr>
            <p:cNvPr name="TextBox 5" id="5"/>
            <p:cNvSpPr txBox="true"/>
            <p:nvPr/>
          </p:nvSpPr>
          <p:spPr>
            <a:xfrm>
              <a:off x="0" y="-38100"/>
              <a:ext cx="5152252" cy="267262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7" id="7"/>
          <p:cNvSpPr txBox="true"/>
          <p:nvPr/>
        </p:nvSpPr>
        <p:spPr>
          <a:xfrm rot="0">
            <a:off x="1009650" y="1190625"/>
            <a:ext cx="10255616" cy="1142756"/>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13.4 COMPLETION OF CODE</a:t>
            </a:r>
          </a:p>
        </p:txBody>
      </p:sp>
      <p:sp>
        <p:nvSpPr>
          <p:cNvPr name="AutoShape 8" id="8"/>
          <p:cNvSpPr/>
          <p:nvPr/>
        </p:nvSpPr>
        <p:spPr>
          <a:xfrm>
            <a:off x="1184860" y="2454510"/>
            <a:ext cx="12075838" cy="0"/>
          </a:xfrm>
          <a:prstGeom prst="line">
            <a:avLst/>
          </a:prstGeom>
          <a:ln cap="flat" w="38100">
            <a:solidFill>
              <a:srgbClr val="48BAC3"/>
            </a:solidFill>
            <a:prstDash val="solid"/>
            <a:headEnd type="none" len="sm" w="sm"/>
            <a:tailEnd type="none" len="sm" w="sm"/>
          </a:ln>
        </p:spPr>
      </p:sp>
      <p:sp>
        <p:nvSpPr>
          <p:cNvPr name="Freeform 9" id="9"/>
          <p:cNvSpPr/>
          <p:nvPr/>
        </p:nvSpPr>
        <p:spPr>
          <a:xfrm flipH="false" flipV="false" rot="0">
            <a:off x="3040750" y="2973330"/>
            <a:ext cx="11811676" cy="5633261"/>
          </a:xfrm>
          <a:custGeom>
            <a:avLst/>
            <a:gdLst/>
            <a:ahLst/>
            <a:cxnLst/>
            <a:rect r="r" b="b" t="t" l="l"/>
            <a:pathLst>
              <a:path h="5633261" w="11811676">
                <a:moveTo>
                  <a:pt x="0" y="0"/>
                </a:moveTo>
                <a:lnTo>
                  <a:pt x="11811676" y="0"/>
                </a:lnTo>
                <a:lnTo>
                  <a:pt x="11811676" y="5633261"/>
                </a:lnTo>
                <a:lnTo>
                  <a:pt x="0" y="5633261"/>
                </a:lnTo>
                <a:lnTo>
                  <a:pt x="0" y="0"/>
                </a:lnTo>
                <a:close/>
              </a:path>
            </a:pathLst>
          </a:custGeom>
          <a:blipFill>
            <a:blip r:embed="rId4"/>
            <a:stretch>
              <a:fillRect l="0" t="0" r="0" b="0"/>
            </a:stretch>
          </a:blipFill>
        </p:spPr>
      </p:sp>
      <p:sp>
        <p:nvSpPr>
          <p:cNvPr name="TextBox 10" id="10"/>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1" id="11"/>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2" id="12"/>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80</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426961" y="301797"/>
            <a:ext cx="17434078" cy="8792102"/>
            <a:chOff x="0" y="0"/>
            <a:chExt cx="5192931" cy="2618824"/>
          </a:xfrm>
        </p:grpSpPr>
        <p:sp>
          <p:nvSpPr>
            <p:cNvPr name="Freeform 4" id="4"/>
            <p:cNvSpPr/>
            <p:nvPr/>
          </p:nvSpPr>
          <p:spPr>
            <a:xfrm flipH="false" flipV="false" rot="0">
              <a:off x="0" y="0"/>
              <a:ext cx="5192931" cy="2618824"/>
            </a:xfrm>
            <a:custGeom>
              <a:avLst/>
              <a:gdLst/>
              <a:ahLst/>
              <a:cxnLst/>
              <a:rect r="r" b="b" t="t" l="l"/>
              <a:pathLst>
                <a:path h="2618824" w="5192931">
                  <a:moveTo>
                    <a:pt x="0" y="0"/>
                  </a:moveTo>
                  <a:lnTo>
                    <a:pt x="5192931" y="0"/>
                  </a:lnTo>
                  <a:lnTo>
                    <a:pt x="5192931" y="2618824"/>
                  </a:lnTo>
                  <a:lnTo>
                    <a:pt x="0" y="2618824"/>
                  </a:lnTo>
                  <a:close/>
                </a:path>
              </a:pathLst>
            </a:custGeom>
            <a:solidFill>
              <a:srgbClr val="F7FDFE"/>
            </a:solidFill>
          </p:spPr>
        </p:sp>
        <p:sp>
          <p:nvSpPr>
            <p:cNvPr name="TextBox 5" id="5"/>
            <p:cNvSpPr txBox="true"/>
            <p:nvPr/>
          </p:nvSpPr>
          <p:spPr>
            <a:xfrm>
              <a:off x="0" y="-38100"/>
              <a:ext cx="5192931" cy="265692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7" id="7"/>
          <p:cNvSpPr txBox="true"/>
          <p:nvPr/>
        </p:nvSpPr>
        <p:spPr>
          <a:xfrm rot="0">
            <a:off x="1440407" y="990600"/>
            <a:ext cx="13696367" cy="1142756"/>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14.1 EXAMPLE OF PREDICTED IMAGES</a:t>
            </a:r>
          </a:p>
        </p:txBody>
      </p:sp>
      <p:sp>
        <p:nvSpPr>
          <p:cNvPr name="AutoShape 8" id="8"/>
          <p:cNvSpPr/>
          <p:nvPr/>
        </p:nvSpPr>
        <p:spPr>
          <a:xfrm>
            <a:off x="1661707" y="2085731"/>
            <a:ext cx="12075838" cy="0"/>
          </a:xfrm>
          <a:prstGeom prst="line">
            <a:avLst/>
          </a:prstGeom>
          <a:ln cap="flat" w="38100">
            <a:solidFill>
              <a:srgbClr val="48BAC3"/>
            </a:solidFill>
            <a:prstDash val="solid"/>
            <a:headEnd type="none" len="sm" w="sm"/>
            <a:tailEnd type="none" len="sm" w="sm"/>
          </a:ln>
        </p:spPr>
      </p:sp>
      <p:sp>
        <p:nvSpPr>
          <p:cNvPr name="Freeform 9" id="9"/>
          <p:cNvSpPr/>
          <p:nvPr/>
        </p:nvSpPr>
        <p:spPr>
          <a:xfrm flipH="false" flipV="false" rot="0">
            <a:off x="1028700" y="2474129"/>
            <a:ext cx="6933259" cy="3512851"/>
          </a:xfrm>
          <a:custGeom>
            <a:avLst/>
            <a:gdLst/>
            <a:ahLst/>
            <a:cxnLst/>
            <a:rect r="r" b="b" t="t" l="l"/>
            <a:pathLst>
              <a:path h="3512851" w="6933259">
                <a:moveTo>
                  <a:pt x="0" y="0"/>
                </a:moveTo>
                <a:lnTo>
                  <a:pt x="6933259" y="0"/>
                </a:lnTo>
                <a:lnTo>
                  <a:pt x="6933259" y="3512851"/>
                </a:lnTo>
                <a:lnTo>
                  <a:pt x="0" y="3512851"/>
                </a:lnTo>
                <a:lnTo>
                  <a:pt x="0" y="0"/>
                </a:lnTo>
                <a:close/>
              </a:path>
            </a:pathLst>
          </a:custGeom>
          <a:blipFill>
            <a:blip r:embed="rId4"/>
            <a:stretch>
              <a:fillRect l="0" t="0" r="0" b="0"/>
            </a:stretch>
          </a:blipFill>
        </p:spPr>
      </p:sp>
      <p:sp>
        <p:nvSpPr>
          <p:cNvPr name="Freeform 10" id="10"/>
          <p:cNvSpPr/>
          <p:nvPr/>
        </p:nvSpPr>
        <p:spPr>
          <a:xfrm flipH="false" flipV="false" rot="0">
            <a:off x="10503885" y="2474129"/>
            <a:ext cx="6957808" cy="4912125"/>
          </a:xfrm>
          <a:custGeom>
            <a:avLst/>
            <a:gdLst/>
            <a:ahLst/>
            <a:cxnLst/>
            <a:rect r="r" b="b" t="t" l="l"/>
            <a:pathLst>
              <a:path h="4912125" w="6957808">
                <a:moveTo>
                  <a:pt x="0" y="0"/>
                </a:moveTo>
                <a:lnTo>
                  <a:pt x="6957808" y="0"/>
                </a:lnTo>
                <a:lnTo>
                  <a:pt x="6957808" y="4912125"/>
                </a:lnTo>
                <a:lnTo>
                  <a:pt x="0" y="4912125"/>
                </a:lnTo>
                <a:lnTo>
                  <a:pt x="0" y="0"/>
                </a:lnTo>
                <a:close/>
              </a:path>
            </a:pathLst>
          </a:custGeom>
          <a:blipFill>
            <a:blip r:embed="rId5"/>
            <a:stretch>
              <a:fillRect l="0" t="0" r="0" b="0"/>
            </a:stretch>
          </a:blipFill>
        </p:spPr>
      </p:sp>
      <p:sp>
        <p:nvSpPr>
          <p:cNvPr name="Freeform 11" id="11"/>
          <p:cNvSpPr/>
          <p:nvPr/>
        </p:nvSpPr>
        <p:spPr>
          <a:xfrm flipH="false" flipV="false" rot="0">
            <a:off x="8404352" y="2183189"/>
            <a:ext cx="1657141" cy="6815460"/>
          </a:xfrm>
          <a:custGeom>
            <a:avLst/>
            <a:gdLst/>
            <a:ahLst/>
            <a:cxnLst/>
            <a:rect r="r" b="b" t="t" l="l"/>
            <a:pathLst>
              <a:path h="6815460" w="1657141">
                <a:moveTo>
                  <a:pt x="0" y="0"/>
                </a:moveTo>
                <a:lnTo>
                  <a:pt x="1657141" y="0"/>
                </a:lnTo>
                <a:lnTo>
                  <a:pt x="1657141" y="6815460"/>
                </a:lnTo>
                <a:lnTo>
                  <a:pt x="0" y="6815460"/>
                </a:lnTo>
                <a:lnTo>
                  <a:pt x="0" y="0"/>
                </a:lnTo>
                <a:close/>
              </a:path>
            </a:pathLst>
          </a:custGeom>
          <a:blipFill>
            <a:blip r:embed="rId6"/>
            <a:stretch>
              <a:fillRect l="0" t="0" r="0" b="0"/>
            </a:stretch>
          </a:blipFill>
        </p:spPr>
      </p:sp>
      <p:sp>
        <p:nvSpPr>
          <p:cNvPr name="TextBox 12" id="12"/>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3" id="13"/>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4" id="14"/>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81</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426961" y="301797"/>
            <a:ext cx="17434078" cy="8792102"/>
            <a:chOff x="0" y="0"/>
            <a:chExt cx="5192931" cy="2618824"/>
          </a:xfrm>
        </p:grpSpPr>
        <p:sp>
          <p:nvSpPr>
            <p:cNvPr name="Freeform 4" id="4"/>
            <p:cNvSpPr/>
            <p:nvPr/>
          </p:nvSpPr>
          <p:spPr>
            <a:xfrm flipH="false" flipV="false" rot="0">
              <a:off x="0" y="0"/>
              <a:ext cx="5192931" cy="2618824"/>
            </a:xfrm>
            <a:custGeom>
              <a:avLst/>
              <a:gdLst/>
              <a:ahLst/>
              <a:cxnLst/>
              <a:rect r="r" b="b" t="t" l="l"/>
              <a:pathLst>
                <a:path h="2618824" w="5192931">
                  <a:moveTo>
                    <a:pt x="0" y="0"/>
                  </a:moveTo>
                  <a:lnTo>
                    <a:pt x="5192931" y="0"/>
                  </a:lnTo>
                  <a:lnTo>
                    <a:pt x="5192931" y="2618824"/>
                  </a:lnTo>
                  <a:lnTo>
                    <a:pt x="0" y="2618824"/>
                  </a:lnTo>
                  <a:close/>
                </a:path>
              </a:pathLst>
            </a:custGeom>
            <a:solidFill>
              <a:srgbClr val="F7FDFE"/>
            </a:solidFill>
          </p:spPr>
        </p:sp>
        <p:sp>
          <p:nvSpPr>
            <p:cNvPr name="TextBox 5" id="5"/>
            <p:cNvSpPr txBox="true"/>
            <p:nvPr/>
          </p:nvSpPr>
          <p:spPr>
            <a:xfrm>
              <a:off x="0" y="-38100"/>
              <a:ext cx="5192931" cy="265692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7" id="7"/>
          <p:cNvSpPr txBox="true"/>
          <p:nvPr/>
        </p:nvSpPr>
        <p:spPr>
          <a:xfrm rot="0">
            <a:off x="1440407" y="990600"/>
            <a:ext cx="13696367" cy="1142756"/>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14.2 EXAMPLE OF PREDICTED IMAGES</a:t>
            </a:r>
          </a:p>
        </p:txBody>
      </p:sp>
      <p:sp>
        <p:nvSpPr>
          <p:cNvPr name="AutoShape 8" id="8"/>
          <p:cNvSpPr/>
          <p:nvPr/>
        </p:nvSpPr>
        <p:spPr>
          <a:xfrm>
            <a:off x="1661707" y="2085731"/>
            <a:ext cx="12075838" cy="0"/>
          </a:xfrm>
          <a:prstGeom prst="line">
            <a:avLst/>
          </a:prstGeom>
          <a:ln cap="flat" w="38100">
            <a:solidFill>
              <a:srgbClr val="48BAC3"/>
            </a:solidFill>
            <a:prstDash val="solid"/>
            <a:headEnd type="none" len="sm" w="sm"/>
            <a:tailEnd type="none" len="sm" w="sm"/>
          </a:ln>
        </p:spPr>
      </p:sp>
      <p:sp>
        <p:nvSpPr>
          <p:cNvPr name="Freeform 9" id="9"/>
          <p:cNvSpPr/>
          <p:nvPr/>
        </p:nvSpPr>
        <p:spPr>
          <a:xfrm flipH="false" flipV="false" rot="0">
            <a:off x="1440407" y="2548697"/>
            <a:ext cx="5978378" cy="4298301"/>
          </a:xfrm>
          <a:custGeom>
            <a:avLst/>
            <a:gdLst/>
            <a:ahLst/>
            <a:cxnLst/>
            <a:rect r="r" b="b" t="t" l="l"/>
            <a:pathLst>
              <a:path h="4298301" w="5978378">
                <a:moveTo>
                  <a:pt x="0" y="0"/>
                </a:moveTo>
                <a:lnTo>
                  <a:pt x="5978379" y="0"/>
                </a:lnTo>
                <a:lnTo>
                  <a:pt x="5978379" y="4298301"/>
                </a:lnTo>
                <a:lnTo>
                  <a:pt x="0" y="4298301"/>
                </a:lnTo>
                <a:lnTo>
                  <a:pt x="0" y="0"/>
                </a:lnTo>
                <a:close/>
              </a:path>
            </a:pathLst>
          </a:custGeom>
          <a:blipFill>
            <a:blip r:embed="rId4"/>
            <a:stretch>
              <a:fillRect l="0" t="0" r="0" b="0"/>
            </a:stretch>
          </a:blipFill>
        </p:spPr>
      </p:sp>
      <p:sp>
        <p:nvSpPr>
          <p:cNvPr name="Freeform 10" id="10"/>
          <p:cNvSpPr/>
          <p:nvPr/>
        </p:nvSpPr>
        <p:spPr>
          <a:xfrm flipH="false" flipV="false" rot="0">
            <a:off x="8674461" y="2828873"/>
            <a:ext cx="7498972" cy="3737949"/>
          </a:xfrm>
          <a:custGeom>
            <a:avLst/>
            <a:gdLst/>
            <a:ahLst/>
            <a:cxnLst/>
            <a:rect r="r" b="b" t="t" l="l"/>
            <a:pathLst>
              <a:path h="3737949" w="7498972">
                <a:moveTo>
                  <a:pt x="0" y="0"/>
                </a:moveTo>
                <a:lnTo>
                  <a:pt x="7498972" y="0"/>
                </a:lnTo>
                <a:lnTo>
                  <a:pt x="7498972" y="3737949"/>
                </a:lnTo>
                <a:lnTo>
                  <a:pt x="0" y="3737949"/>
                </a:lnTo>
                <a:lnTo>
                  <a:pt x="0" y="0"/>
                </a:lnTo>
                <a:close/>
              </a:path>
            </a:pathLst>
          </a:custGeom>
          <a:blipFill>
            <a:blip r:embed="rId5"/>
            <a:stretch>
              <a:fillRect l="0" t="0" r="0" b="0"/>
            </a:stretch>
          </a:blipFill>
        </p:spPr>
      </p:sp>
      <p:sp>
        <p:nvSpPr>
          <p:cNvPr name="TextBox 11" id="11"/>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2" id="12"/>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3" id="13"/>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82</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475609" y="425642"/>
            <a:ext cx="17310233" cy="8777288"/>
            <a:chOff x="0" y="0"/>
            <a:chExt cx="5156042" cy="2614411"/>
          </a:xfrm>
        </p:grpSpPr>
        <p:sp>
          <p:nvSpPr>
            <p:cNvPr name="Freeform 4" id="4"/>
            <p:cNvSpPr/>
            <p:nvPr/>
          </p:nvSpPr>
          <p:spPr>
            <a:xfrm flipH="false" flipV="false" rot="0">
              <a:off x="0" y="0"/>
              <a:ext cx="5156042" cy="2614411"/>
            </a:xfrm>
            <a:custGeom>
              <a:avLst/>
              <a:gdLst/>
              <a:ahLst/>
              <a:cxnLst/>
              <a:rect r="r" b="b" t="t" l="l"/>
              <a:pathLst>
                <a:path h="2614411" w="5156042">
                  <a:moveTo>
                    <a:pt x="0" y="0"/>
                  </a:moveTo>
                  <a:lnTo>
                    <a:pt x="5156042" y="0"/>
                  </a:lnTo>
                  <a:lnTo>
                    <a:pt x="5156042" y="2614411"/>
                  </a:lnTo>
                  <a:lnTo>
                    <a:pt x="0" y="2614411"/>
                  </a:lnTo>
                  <a:close/>
                </a:path>
              </a:pathLst>
            </a:custGeom>
            <a:solidFill>
              <a:srgbClr val="F7FDFE"/>
            </a:solidFill>
          </p:spPr>
        </p:sp>
        <p:sp>
          <p:nvSpPr>
            <p:cNvPr name="TextBox 5" id="5"/>
            <p:cNvSpPr txBox="true"/>
            <p:nvPr/>
          </p:nvSpPr>
          <p:spPr>
            <a:xfrm>
              <a:off x="0" y="-38100"/>
              <a:ext cx="5156042" cy="265251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7" id="7"/>
          <p:cNvSpPr txBox="true"/>
          <p:nvPr/>
        </p:nvSpPr>
        <p:spPr>
          <a:xfrm rot="0">
            <a:off x="1440407" y="990600"/>
            <a:ext cx="13638789" cy="1142756"/>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14.3 EXAMPLE OF PREDICTED IMAGES</a:t>
            </a:r>
          </a:p>
        </p:txBody>
      </p:sp>
      <p:sp>
        <p:nvSpPr>
          <p:cNvPr name="AutoShape 8" id="8"/>
          <p:cNvSpPr/>
          <p:nvPr/>
        </p:nvSpPr>
        <p:spPr>
          <a:xfrm>
            <a:off x="1661707" y="2085731"/>
            <a:ext cx="12075838" cy="0"/>
          </a:xfrm>
          <a:prstGeom prst="line">
            <a:avLst/>
          </a:prstGeom>
          <a:ln cap="flat" w="38100">
            <a:solidFill>
              <a:srgbClr val="48BAC3"/>
            </a:solidFill>
            <a:prstDash val="solid"/>
            <a:headEnd type="none" len="sm" w="sm"/>
            <a:tailEnd type="none" len="sm" w="sm"/>
          </a:ln>
        </p:spPr>
      </p:sp>
      <p:sp>
        <p:nvSpPr>
          <p:cNvPr name="Freeform 9" id="9"/>
          <p:cNvSpPr/>
          <p:nvPr/>
        </p:nvSpPr>
        <p:spPr>
          <a:xfrm flipH="false" flipV="false" rot="0">
            <a:off x="1360949" y="2448558"/>
            <a:ext cx="5034127" cy="4693356"/>
          </a:xfrm>
          <a:custGeom>
            <a:avLst/>
            <a:gdLst/>
            <a:ahLst/>
            <a:cxnLst/>
            <a:rect r="r" b="b" t="t" l="l"/>
            <a:pathLst>
              <a:path h="4693356" w="5034127">
                <a:moveTo>
                  <a:pt x="0" y="0"/>
                </a:moveTo>
                <a:lnTo>
                  <a:pt x="5034128" y="0"/>
                </a:lnTo>
                <a:lnTo>
                  <a:pt x="5034128" y="4693356"/>
                </a:lnTo>
                <a:lnTo>
                  <a:pt x="0" y="4693356"/>
                </a:lnTo>
                <a:lnTo>
                  <a:pt x="0" y="0"/>
                </a:lnTo>
                <a:close/>
              </a:path>
            </a:pathLst>
          </a:custGeom>
          <a:blipFill>
            <a:blip r:embed="rId4"/>
            <a:stretch>
              <a:fillRect l="0" t="0" r="0" b="0"/>
            </a:stretch>
          </a:blipFill>
        </p:spPr>
      </p:sp>
      <p:sp>
        <p:nvSpPr>
          <p:cNvPr name="Freeform 10" id="10"/>
          <p:cNvSpPr/>
          <p:nvPr/>
        </p:nvSpPr>
        <p:spPr>
          <a:xfrm flipH="false" flipV="false" rot="0">
            <a:off x="5668937" y="6204528"/>
            <a:ext cx="7410786" cy="2759093"/>
          </a:xfrm>
          <a:custGeom>
            <a:avLst/>
            <a:gdLst/>
            <a:ahLst/>
            <a:cxnLst/>
            <a:rect r="r" b="b" t="t" l="l"/>
            <a:pathLst>
              <a:path h="2759093" w="7410786">
                <a:moveTo>
                  <a:pt x="0" y="0"/>
                </a:moveTo>
                <a:lnTo>
                  <a:pt x="7410786" y="0"/>
                </a:lnTo>
                <a:lnTo>
                  <a:pt x="7410786" y="2759093"/>
                </a:lnTo>
                <a:lnTo>
                  <a:pt x="0" y="2759093"/>
                </a:lnTo>
                <a:lnTo>
                  <a:pt x="0" y="0"/>
                </a:lnTo>
                <a:close/>
              </a:path>
            </a:pathLst>
          </a:custGeom>
          <a:blipFill>
            <a:blip r:embed="rId5"/>
            <a:stretch>
              <a:fillRect l="0" t="0" r="0" b="0"/>
            </a:stretch>
          </a:blipFill>
        </p:spPr>
      </p:sp>
      <p:sp>
        <p:nvSpPr>
          <p:cNvPr name="Freeform 11" id="11"/>
          <p:cNvSpPr/>
          <p:nvPr/>
        </p:nvSpPr>
        <p:spPr>
          <a:xfrm flipH="false" flipV="false" rot="0">
            <a:off x="12696699" y="2448558"/>
            <a:ext cx="4764995" cy="4693356"/>
          </a:xfrm>
          <a:custGeom>
            <a:avLst/>
            <a:gdLst/>
            <a:ahLst/>
            <a:cxnLst/>
            <a:rect r="r" b="b" t="t" l="l"/>
            <a:pathLst>
              <a:path h="4693356" w="4764995">
                <a:moveTo>
                  <a:pt x="0" y="0"/>
                </a:moveTo>
                <a:lnTo>
                  <a:pt x="4764994" y="0"/>
                </a:lnTo>
                <a:lnTo>
                  <a:pt x="4764994" y="4693356"/>
                </a:lnTo>
                <a:lnTo>
                  <a:pt x="0" y="4693356"/>
                </a:lnTo>
                <a:lnTo>
                  <a:pt x="0" y="0"/>
                </a:lnTo>
                <a:close/>
              </a:path>
            </a:pathLst>
          </a:custGeom>
          <a:blipFill>
            <a:blip r:embed="rId6"/>
            <a:stretch>
              <a:fillRect l="-2940" t="0" r="-2940" b="0"/>
            </a:stretch>
          </a:blipFill>
        </p:spPr>
      </p:sp>
      <p:sp>
        <p:nvSpPr>
          <p:cNvPr name="TextBox 12" id="12"/>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3" id="13"/>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4" id="14"/>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83</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475609" y="425642"/>
            <a:ext cx="17310233" cy="8777288"/>
            <a:chOff x="0" y="0"/>
            <a:chExt cx="5156042" cy="2614411"/>
          </a:xfrm>
        </p:grpSpPr>
        <p:sp>
          <p:nvSpPr>
            <p:cNvPr name="Freeform 4" id="4"/>
            <p:cNvSpPr/>
            <p:nvPr/>
          </p:nvSpPr>
          <p:spPr>
            <a:xfrm flipH="false" flipV="false" rot="0">
              <a:off x="0" y="0"/>
              <a:ext cx="5156042" cy="2614411"/>
            </a:xfrm>
            <a:custGeom>
              <a:avLst/>
              <a:gdLst/>
              <a:ahLst/>
              <a:cxnLst/>
              <a:rect r="r" b="b" t="t" l="l"/>
              <a:pathLst>
                <a:path h="2614411" w="5156042">
                  <a:moveTo>
                    <a:pt x="0" y="0"/>
                  </a:moveTo>
                  <a:lnTo>
                    <a:pt x="5156042" y="0"/>
                  </a:lnTo>
                  <a:lnTo>
                    <a:pt x="5156042" y="2614411"/>
                  </a:lnTo>
                  <a:lnTo>
                    <a:pt x="0" y="2614411"/>
                  </a:lnTo>
                  <a:close/>
                </a:path>
              </a:pathLst>
            </a:custGeom>
            <a:solidFill>
              <a:srgbClr val="F7FDFE"/>
            </a:solidFill>
          </p:spPr>
        </p:sp>
        <p:sp>
          <p:nvSpPr>
            <p:cNvPr name="TextBox 5" id="5"/>
            <p:cNvSpPr txBox="true"/>
            <p:nvPr/>
          </p:nvSpPr>
          <p:spPr>
            <a:xfrm>
              <a:off x="0" y="-38100"/>
              <a:ext cx="5156042" cy="265251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7" id="7"/>
          <p:cNvSpPr txBox="true"/>
          <p:nvPr/>
        </p:nvSpPr>
        <p:spPr>
          <a:xfrm rot="0">
            <a:off x="1440407" y="990600"/>
            <a:ext cx="13638789" cy="1142756"/>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15 INTEGRATION WITH FLASK API</a:t>
            </a:r>
          </a:p>
        </p:txBody>
      </p:sp>
      <p:sp>
        <p:nvSpPr>
          <p:cNvPr name="AutoShape 8" id="8"/>
          <p:cNvSpPr/>
          <p:nvPr/>
        </p:nvSpPr>
        <p:spPr>
          <a:xfrm>
            <a:off x="1661707" y="2085731"/>
            <a:ext cx="12075838" cy="0"/>
          </a:xfrm>
          <a:prstGeom prst="line">
            <a:avLst/>
          </a:prstGeom>
          <a:ln cap="flat" w="38100">
            <a:solidFill>
              <a:srgbClr val="48BAC3"/>
            </a:solidFill>
            <a:prstDash val="solid"/>
            <a:headEnd type="none" len="sm" w="sm"/>
            <a:tailEnd type="none" len="sm" w="sm"/>
          </a:ln>
        </p:spPr>
      </p:sp>
      <p:sp>
        <p:nvSpPr>
          <p:cNvPr name="Freeform 9" id="9"/>
          <p:cNvSpPr/>
          <p:nvPr/>
        </p:nvSpPr>
        <p:spPr>
          <a:xfrm flipH="false" flipV="false" rot="0">
            <a:off x="1538965" y="2641529"/>
            <a:ext cx="13441673" cy="5820251"/>
          </a:xfrm>
          <a:custGeom>
            <a:avLst/>
            <a:gdLst/>
            <a:ahLst/>
            <a:cxnLst/>
            <a:rect r="r" b="b" t="t" l="l"/>
            <a:pathLst>
              <a:path h="5820251" w="13441673">
                <a:moveTo>
                  <a:pt x="0" y="0"/>
                </a:moveTo>
                <a:lnTo>
                  <a:pt x="13441673" y="0"/>
                </a:lnTo>
                <a:lnTo>
                  <a:pt x="13441673" y="5820252"/>
                </a:lnTo>
                <a:lnTo>
                  <a:pt x="0" y="5820252"/>
                </a:lnTo>
                <a:lnTo>
                  <a:pt x="0" y="0"/>
                </a:lnTo>
                <a:close/>
              </a:path>
            </a:pathLst>
          </a:custGeom>
          <a:blipFill>
            <a:blip r:embed="rId4"/>
            <a:stretch>
              <a:fillRect l="0" t="0" r="0" b="0"/>
            </a:stretch>
          </a:blipFill>
        </p:spPr>
      </p:sp>
      <p:sp>
        <p:nvSpPr>
          <p:cNvPr name="TextBox 10" id="10"/>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1" id="11"/>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2" id="12"/>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83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5641207" y="9965499"/>
            <a:ext cx="10034728" cy="7154655"/>
            <a:chOff x="0" y="0"/>
            <a:chExt cx="2642891" cy="1884354"/>
          </a:xfrm>
        </p:grpSpPr>
        <p:sp>
          <p:nvSpPr>
            <p:cNvPr name="Freeform 3" id="3"/>
            <p:cNvSpPr/>
            <p:nvPr/>
          </p:nvSpPr>
          <p:spPr>
            <a:xfrm flipH="false" flipV="false" rot="0">
              <a:off x="0" y="0"/>
              <a:ext cx="2642891" cy="1884354"/>
            </a:xfrm>
            <a:custGeom>
              <a:avLst/>
              <a:gdLst/>
              <a:ahLst/>
              <a:cxnLst/>
              <a:rect r="r" b="b" t="t" l="l"/>
              <a:pathLst>
                <a:path h="1884354" w="2642891">
                  <a:moveTo>
                    <a:pt x="0" y="0"/>
                  </a:moveTo>
                  <a:lnTo>
                    <a:pt x="2642891" y="0"/>
                  </a:lnTo>
                  <a:lnTo>
                    <a:pt x="2642891" y="1884354"/>
                  </a:lnTo>
                  <a:lnTo>
                    <a:pt x="0" y="1884354"/>
                  </a:lnTo>
                  <a:close/>
                </a:path>
              </a:pathLst>
            </a:custGeom>
            <a:solidFill>
              <a:srgbClr val="000000">
                <a:alpha val="0"/>
              </a:srgbClr>
            </a:solidFill>
          </p:spPr>
        </p:sp>
        <p:sp>
          <p:nvSpPr>
            <p:cNvPr name="TextBox 4" id="4"/>
            <p:cNvSpPr txBox="true"/>
            <p:nvPr/>
          </p:nvSpPr>
          <p:spPr>
            <a:xfrm>
              <a:off x="0" y="-38100"/>
              <a:ext cx="2642891" cy="192245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940839" y="6102654"/>
            <a:ext cx="2493859" cy="341870"/>
          </a:xfrm>
          <a:prstGeom prst="rect">
            <a:avLst/>
          </a:prstGeom>
        </p:spPr>
        <p:txBody>
          <a:bodyPr anchor="t" rtlCol="false" tIns="0" lIns="0" bIns="0" rIns="0">
            <a:spAutoFit/>
          </a:bodyPr>
          <a:lstStyle/>
          <a:p>
            <a:pPr algn="l">
              <a:lnSpc>
                <a:spcPts val="2731"/>
              </a:lnSpc>
            </a:pPr>
            <a:r>
              <a:rPr lang="en-US" sz="1951" b="true">
                <a:solidFill>
                  <a:srgbClr val="F7FDFE"/>
                </a:solidFill>
                <a:latin typeface="Canva Sans Bold"/>
                <a:ea typeface="Canva Sans Bold"/>
                <a:cs typeface="Canva Sans Bold"/>
                <a:sym typeface="Canva Sans Bold"/>
              </a:rPr>
              <a:t>Image Input</a:t>
            </a:r>
          </a:p>
        </p:txBody>
      </p:sp>
      <p:sp>
        <p:nvSpPr>
          <p:cNvPr name="AutoShape 6" id="6"/>
          <p:cNvSpPr/>
          <p:nvPr/>
        </p:nvSpPr>
        <p:spPr>
          <a:xfrm flipV="true">
            <a:off x="4416739" y="3651625"/>
            <a:ext cx="2015971" cy="525143"/>
          </a:xfrm>
          <a:prstGeom prst="line">
            <a:avLst/>
          </a:prstGeom>
          <a:ln cap="flat" w="28575">
            <a:solidFill>
              <a:srgbClr val="203F4C"/>
            </a:solidFill>
            <a:prstDash val="solid"/>
            <a:headEnd type="none" len="sm" w="sm"/>
            <a:tailEnd type="arrow" len="sm" w="med"/>
          </a:ln>
        </p:spPr>
      </p:sp>
      <p:sp>
        <p:nvSpPr>
          <p:cNvPr name="AutoShape 7" id="7"/>
          <p:cNvSpPr/>
          <p:nvPr/>
        </p:nvSpPr>
        <p:spPr>
          <a:xfrm flipV="true">
            <a:off x="4416739" y="5244678"/>
            <a:ext cx="1998012" cy="227870"/>
          </a:xfrm>
          <a:prstGeom prst="line">
            <a:avLst/>
          </a:prstGeom>
          <a:ln cap="flat" w="28575">
            <a:solidFill>
              <a:srgbClr val="203F4C"/>
            </a:solidFill>
            <a:prstDash val="solid"/>
            <a:headEnd type="none" len="sm" w="sm"/>
            <a:tailEnd type="arrow" len="sm" w="med"/>
          </a:ln>
        </p:spPr>
      </p:sp>
      <p:sp>
        <p:nvSpPr>
          <p:cNvPr name="AutoShape 8" id="8"/>
          <p:cNvSpPr/>
          <p:nvPr/>
        </p:nvSpPr>
        <p:spPr>
          <a:xfrm>
            <a:off x="4416739" y="7840760"/>
            <a:ext cx="1980052" cy="590026"/>
          </a:xfrm>
          <a:prstGeom prst="line">
            <a:avLst/>
          </a:prstGeom>
          <a:ln cap="flat" w="28575">
            <a:solidFill>
              <a:srgbClr val="203F4C"/>
            </a:solidFill>
            <a:prstDash val="solid"/>
            <a:headEnd type="none" len="sm" w="sm"/>
            <a:tailEnd type="arrow" len="sm" w="med"/>
          </a:ln>
        </p:spPr>
      </p:sp>
      <p:grpSp>
        <p:nvGrpSpPr>
          <p:cNvPr name="Group 9" id="9"/>
          <p:cNvGrpSpPr/>
          <p:nvPr/>
        </p:nvGrpSpPr>
        <p:grpSpPr>
          <a:xfrm rot="0">
            <a:off x="6414750" y="4567214"/>
            <a:ext cx="3803099" cy="1354929"/>
            <a:chOff x="0" y="0"/>
            <a:chExt cx="1249358" cy="445108"/>
          </a:xfrm>
        </p:grpSpPr>
        <p:sp>
          <p:nvSpPr>
            <p:cNvPr name="Freeform 10" id="10"/>
            <p:cNvSpPr/>
            <p:nvPr/>
          </p:nvSpPr>
          <p:spPr>
            <a:xfrm flipH="false" flipV="false" rot="0">
              <a:off x="0" y="0"/>
              <a:ext cx="1249358" cy="445108"/>
            </a:xfrm>
            <a:custGeom>
              <a:avLst/>
              <a:gdLst/>
              <a:ahLst/>
              <a:cxnLst/>
              <a:rect r="r" b="b" t="t" l="l"/>
              <a:pathLst>
                <a:path h="445108" w="1249358">
                  <a:moveTo>
                    <a:pt x="0" y="0"/>
                  </a:moveTo>
                  <a:lnTo>
                    <a:pt x="1249358" y="0"/>
                  </a:lnTo>
                  <a:lnTo>
                    <a:pt x="1249358" y="445108"/>
                  </a:lnTo>
                  <a:lnTo>
                    <a:pt x="0" y="445108"/>
                  </a:lnTo>
                  <a:close/>
                </a:path>
              </a:pathLst>
            </a:custGeom>
            <a:solidFill>
              <a:srgbClr val="004AAD"/>
            </a:solidFill>
          </p:spPr>
        </p:sp>
        <p:sp>
          <p:nvSpPr>
            <p:cNvPr name="TextBox 11" id="11"/>
            <p:cNvSpPr txBox="true"/>
            <p:nvPr/>
          </p:nvSpPr>
          <p:spPr>
            <a:xfrm>
              <a:off x="0" y="-28575"/>
              <a:ext cx="1249358" cy="473683"/>
            </a:xfrm>
            <a:prstGeom prst="rect">
              <a:avLst/>
            </a:prstGeom>
          </p:spPr>
          <p:txBody>
            <a:bodyPr anchor="ctr" rtlCol="false" tIns="40425" lIns="40425" bIns="40425" rIns="40425"/>
            <a:lstStyle/>
            <a:p>
              <a:pPr algn="ctr">
                <a:lnSpc>
                  <a:spcPts val="2520"/>
                </a:lnSpc>
              </a:pPr>
              <a:r>
                <a:rPr lang="en-US" b="true" sz="1800">
                  <a:solidFill>
                    <a:srgbClr val="FFFFFF"/>
                  </a:solidFill>
                  <a:latin typeface="Canva Sans Bold"/>
                  <a:ea typeface="Canva Sans Bold"/>
                  <a:cs typeface="Canva Sans Bold"/>
                  <a:sym typeface="Canva Sans Bold"/>
                </a:rPr>
                <a:t>YOLOV8</a:t>
              </a:r>
            </a:p>
          </p:txBody>
        </p:sp>
      </p:grpSp>
      <p:grpSp>
        <p:nvGrpSpPr>
          <p:cNvPr name="Group 12" id="12"/>
          <p:cNvGrpSpPr/>
          <p:nvPr/>
        </p:nvGrpSpPr>
        <p:grpSpPr>
          <a:xfrm rot="0">
            <a:off x="6414750" y="6160267"/>
            <a:ext cx="3785140" cy="1354929"/>
            <a:chOff x="0" y="0"/>
            <a:chExt cx="1243458" cy="445108"/>
          </a:xfrm>
        </p:grpSpPr>
        <p:sp>
          <p:nvSpPr>
            <p:cNvPr name="Freeform 13" id="13"/>
            <p:cNvSpPr/>
            <p:nvPr/>
          </p:nvSpPr>
          <p:spPr>
            <a:xfrm flipH="false" flipV="false" rot="0">
              <a:off x="0" y="0"/>
              <a:ext cx="1243458" cy="445108"/>
            </a:xfrm>
            <a:custGeom>
              <a:avLst/>
              <a:gdLst/>
              <a:ahLst/>
              <a:cxnLst/>
              <a:rect r="r" b="b" t="t" l="l"/>
              <a:pathLst>
                <a:path h="445108" w="1243458">
                  <a:moveTo>
                    <a:pt x="0" y="0"/>
                  </a:moveTo>
                  <a:lnTo>
                    <a:pt x="1243458" y="0"/>
                  </a:lnTo>
                  <a:lnTo>
                    <a:pt x="1243458" y="445108"/>
                  </a:lnTo>
                  <a:lnTo>
                    <a:pt x="0" y="445108"/>
                  </a:lnTo>
                  <a:close/>
                </a:path>
              </a:pathLst>
            </a:custGeom>
            <a:solidFill>
              <a:srgbClr val="004AAD"/>
            </a:solidFill>
          </p:spPr>
        </p:sp>
        <p:sp>
          <p:nvSpPr>
            <p:cNvPr name="TextBox 14" id="14"/>
            <p:cNvSpPr txBox="true"/>
            <p:nvPr/>
          </p:nvSpPr>
          <p:spPr>
            <a:xfrm>
              <a:off x="0" y="-28575"/>
              <a:ext cx="1243458" cy="473683"/>
            </a:xfrm>
            <a:prstGeom prst="rect">
              <a:avLst/>
            </a:prstGeom>
          </p:spPr>
          <p:txBody>
            <a:bodyPr anchor="ctr" rtlCol="false" tIns="40425" lIns="40425" bIns="40425" rIns="40425"/>
            <a:lstStyle/>
            <a:p>
              <a:pPr algn="ctr">
                <a:lnSpc>
                  <a:spcPts val="2520"/>
                </a:lnSpc>
              </a:pPr>
              <a:r>
                <a:rPr lang="en-US" sz="1800" b="true">
                  <a:solidFill>
                    <a:srgbClr val="FFFFFF"/>
                  </a:solidFill>
                  <a:latin typeface="Canva Sans Bold"/>
                  <a:ea typeface="Canva Sans Bold"/>
                  <a:cs typeface="Canva Sans Bold"/>
                  <a:sym typeface="Canva Sans Bold"/>
                </a:rPr>
                <a:t>CNN (custom CNN).</a:t>
              </a:r>
            </a:p>
            <a:p>
              <a:pPr algn="ctr">
                <a:lnSpc>
                  <a:spcPts val="2520"/>
                </a:lnSpc>
              </a:pPr>
            </a:p>
          </p:txBody>
        </p:sp>
      </p:grpSp>
      <p:grpSp>
        <p:nvGrpSpPr>
          <p:cNvPr name="Group 15" id="15"/>
          <p:cNvGrpSpPr/>
          <p:nvPr/>
        </p:nvGrpSpPr>
        <p:grpSpPr>
          <a:xfrm rot="0">
            <a:off x="6396791" y="7753321"/>
            <a:ext cx="3803099" cy="1354929"/>
            <a:chOff x="0" y="0"/>
            <a:chExt cx="1249358" cy="445108"/>
          </a:xfrm>
        </p:grpSpPr>
        <p:sp>
          <p:nvSpPr>
            <p:cNvPr name="Freeform 16" id="16"/>
            <p:cNvSpPr/>
            <p:nvPr/>
          </p:nvSpPr>
          <p:spPr>
            <a:xfrm flipH="false" flipV="false" rot="0">
              <a:off x="0" y="0"/>
              <a:ext cx="1249358" cy="445108"/>
            </a:xfrm>
            <a:custGeom>
              <a:avLst/>
              <a:gdLst/>
              <a:ahLst/>
              <a:cxnLst/>
              <a:rect r="r" b="b" t="t" l="l"/>
              <a:pathLst>
                <a:path h="445108" w="1249358">
                  <a:moveTo>
                    <a:pt x="0" y="0"/>
                  </a:moveTo>
                  <a:lnTo>
                    <a:pt x="1249358" y="0"/>
                  </a:lnTo>
                  <a:lnTo>
                    <a:pt x="1249358" y="445108"/>
                  </a:lnTo>
                  <a:lnTo>
                    <a:pt x="0" y="445108"/>
                  </a:lnTo>
                  <a:close/>
                </a:path>
              </a:pathLst>
            </a:custGeom>
            <a:solidFill>
              <a:srgbClr val="004AAD"/>
            </a:solidFill>
          </p:spPr>
        </p:sp>
        <p:sp>
          <p:nvSpPr>
            <p:cNvPr name="TextBox 17" id="17"/>
            <p:cNvSpPr txBox="true"/>
            <p:nvPr/>
          </p:nvSpPr>
          <p:spPr>
            <a:xfrm>
              <a:off x="0" y="-28575"/>
              <a:ext cx="1249358" cy="473683"/>
            </a:xfrm>
            <a:prstGeom prst="rect">
              <a:avLst/>
            </a:prstGeom>
          </p:spPr>
          <p:txBody>
            <a:bodyPr anchor="ctr" rtlCol="false" tIns="40425" lIns="40425" bIns="40425" rIns="40425"/>
            <a:lstStyle/>
            <a:p>
              <a:pPr algn="ctr">
                <a:lnSpc>
                  <a:spcPts val="2520"/>
                </a:lnSpc>
              </a:pPr>
              <a:r>
                <a:rPr lang="en-US" b="true" sz="1800">
                  <a:solidFill>
                    <a:srgbClr val="FFFFFF"/>
                  </a:solidFill>
                  <a:latin typeface="Canva Sans Bold"/>
                  <a:ea typeface="Canva Sans Bold"/>
                  <a:cs typeface="Canva Sans Bold"/>
                  <a:sym typeface="Canva Sans Bold"/>
                </a:rPr>
                <a:t>YOLOV8</a:t>
              </a:r>
            </a:p>
          </p:txBody>
        </p:sp>
      </p:grpSp>
      <p:grpSp>
        <p:nvGrpSpPr>
          <p:cNvPr name="Group 18" id="18"/>
          <p:cNvGrpSpPr/>
          <p:nvPr/>
        </p:nvGrpSpPr>
        <p:grpSpPr>
          <a:xfrm rot="0">
            <a:off x="6432710" y="2974160"/>
            <a:ext cx="3803099" cy="1354929"/>
            <a:chOff x="0" y="0"/>
            <a:chExt cx="1249358" cy="445108"/>
          </a:xfrm>
        </p:grpSpPr>
        <p:sp>
          <p:nvSpPr>
            <p:cNvPr name="Freeform 19" id="19"/>
            <p:cNvSpPr/>
            <p:nvPr/>
          </p:nvSpPr>
          <p:spPr>
            <a:xfrm flipH="false" flipV="false" rot="0">
              <a:off x="0" y="0"/>
              <a:ext cx="1249358" cy="445108"/>
            </a:xfrm>
            <a:custGeom>
              <a:avLst/>
              <a:gdLst/>
              <a:ahLst/>
              <a:cxnLst/>
              <a:rect r="r" b="b" t="t" l="l"/>
              <a:pathLst>
                <a:path h="445108" w="1249358">
                  <a:moveTo>
                    <a:pt x="0" y="0"/>
                  </a:moveTo>
                  <a:lnTo>
                    <a:pt x="1249358" y="0"/>
                  </a:lnTo>
                  <a:lnTo>
                    <a:pt x="1249358" y="445108"/>
                  </a:lnTo>
                  <a:lnTo>
                    <a:pt x="0" y="445108"/>
                  </a:lnTo>
                  <a:close/>
                </a:path>
              </a:pathLst>
            </a:custGeom>
            <a:solidFill>
              <a:srgbClr val="004AAD"/>
            </a:solidFill>
          </p:spPr>
        </p:sp>
        <p:sp>
          <p:nvSpPr>
            <p:cNvPr name="TextBox 20" id="20"/>
            <p:cNvSpPr txBox="true"/>
            <p:nvPr/>
          </p:nvSpPr>
          <p:spPr>
            <a:xfrm>
              <a:off x="0" y="-28575"/>
              <a:ext cx="1249358" cy="473683"/>
            </a:xfrm>
            <a:prstGeom prst="rect">
              <a:avLst/>
            </a:prstGeom>
          </p:spPr>
          <p:txBody>
            <a:bodyPr anchor="ctr" rtlCol="false" tIns="40425" lIns="40425" bIns="40425" rIns="40425"/>
            <a:lstStyle/>
            <a:p>
              <a:pPr algn="ctr">
                <a:lnSpc>
                  <a:spcPts val="2520"/>
                </a:lnSpc>
              </a:pPr>
              <a:r>
                <a:rPr lang="en-US" sz="1800" b="true">
                  <a:solidFill>
                    <a:srgbClr val="FFFFFF"/>
                  </a:solidFill>
                  <a:latin typeface="Canva Sans Bold"/>
                  <a:ea typeface="Canva Sans Bold"/>
                  <a:cs typeface="Canva Sans Bold"/>
                  <a:sym typeface="Canva Sans Bold"/>
                </a:rPr>
                <a:t>CNN (custom CNN).</a:t>
              </a:r>
            </a:p>
            <a:p>
              <a:pPr algn="ctr">
                <a:lnSpc>
                  <a:spcPts val="2520"/>
                </a:lnSpc>
              </a:pPr>
              <a:r>
                <a:rPr lang="en-US" b="true" sz="1800">
                  <a:solidFill>
                    <a:srgbClr val="FFFFFF"/>
                  </a:solidFill>
                  <a:latin typeface="Canva Sans Bold"/>
                  <a:ea typeface="Canva Sans Bold"/>
                  <a:cs typeface="Canva Sans Bold"/>
                  <a:sym typeface="Canva Sans Bold"/>
                </a:rPr>
                <a:t> </a:t>
              </a:r>
            </a:p>
          </p:txBody>
        </p:sp>
      </p:grpSp>
      <p:grpSp>
        <p:nvGrpSpPr>
          <p:cNvPr name="Group 21" id="21"/>
          <p:cNvGrpSpPr/>
          <p:nvPr/>
        </p:nvGrpSpPr>
        <p:grpSpPr>
          <a:xfrm rot="0">
            <a:off x="12175655" y="5210383"/>
            <a:ext cx="5369765" cy="2064789"/>
            <a:chOff x="0" y="0"/>
            <a:chExt cx="1439579" cy="553549"/>
          </a:xfrm>
        </p:grpSpPr>
        <p:sp>
          <p:nvSpPr>
            <p:cNvPr name="Freeform 22" id="22"/>
            <p:cNvSpPr/>
            <p:nvPr/>
          </p:nvSpPr>
          <p:spPr>
            <a:xfrm flipH="false" flipV="false" rot="0">
              <a:off x="0" y="0"/>
              <a:ext cx="1439579" cy="553549"/>
            </a:xfrm>
            <a:custGeom>
              <a:avLst/>
              <a:gdLst/>
              <a:ahLst/>
              <a:cxnLst/>
              <a:rect r="r" b="b" t="t" l="l"/>
              <a:pathLst>
                <a:path h="553549" w="1439579">
                  <a:moveTo>
                    <a:pt x="73530" y="0"/>
                  </a:moveTo>
                  <a:lnTo>
                    <a:pt x="1366049" y="0"/>
                  </a:lnTo>
                  <a:cubicBezTo>
                    <a:pt x="1406659" y="0"/>
                    <a:pt x="1439579" y="32920"/>
                    <a:pt x="1439579" y="73530"/>
                  </a:cubicBezTo>
                  <a:lnTo>
                    <a:pt x="1439579" y="480019"/>
                  </a:lnTo>
                  <a:cubicBezTo>
                    <a:pt x="1439579" y="520628"/>
                    <a:pt x="1406659" y="553549"/>
                    <a:pt x="1366049" y="553549"/>
                  </a:cubicBezTo>
                  <a:lnTo>
                    <a:pt x="73530" y="553549"/>
                  </a:lnTo>
                  <a:cubicBezTo>
                    <a:pt x="32920" y="553549"/>
                    <a:pt x="0" y="520628"/>
                    <a:pt x="0" y="480019"/>
                  </a:cubicBezTo>
                  <a:lnTo>
                    <a:pt x="0" y="73530"/>
                  </a:lnTo>
                  <a:cubicBezTo>
                    <a:pt x="0" y="32920"/>
                    <a:pt x="32920" y="0"/>
                    <a:pt x="73530" y="0"/>
                  </a:cubicBezTo>
                  <a:close/>
                </a:path>
              </a:pathLst>
            </a:custGeom>
            <a:solidFill>
              <a:srgbClr val="000000">
                <a:alpha val="0"/>
              </a:srgbClr>
            </a:solidFill>
            <a:ln w="38100" cap="rnd">
              <a:solidFill>
                <a:srgbClr val="203F4C"/>
              </a:solidFill>
              <a:prstDash val="lgDash"/>
              <a:round/>
            </a:ln>
          </p:spPr>
        </p:sp>
        <p:sp>
          <p:nvSpPr>
            <p:cNvPr name="TextBox 23" id="23"/>
            <p:cNvSpPr txBox="true"/>
            <p:nvPr/>
          </p:nvSpPr>
          <p:spPr>
            <a:xfrm>
              <a:off x="0" y="-28575"/>
              <a:ext cx="1439579" cy="582124"/>
            </a:xfrm>
            <a:prstGeom prst="rect">
              <a:avLst/>
            </a:prstGeom>
          </p:spPr>
          <p:txBody>
            <a:bodyPr anchor="ctr" rtlCol="false" tIns="49535" lIns="49535" bIns="49535" rIns="49535"/>
            <a:lstStyle/>
            <a:p>
              <a:pPr algn="ctr">
                <a:lnSpc>
                  <a:spcPts val="2520"/>
                </a:lnSpc>
              </a:pPr>
            </a:p>
          </p:txBody>
        </p:sp>
      </p:grpSp>
      <p:grpSp>
        <p:nvGrpSpPr>
          <p:cNvPr name="Group 24" id="24"/>
          <p:cNvGrpSpPr/>
          <p:nvPr/>
        </p:nvGrpSpPr>
        <p:grpSpPr>
          <a:xfrm rot="0">
            <a:off x="12612401" y="6067018"/>
            <a:ext cx="1475561" cy="411954"/>
            <a:chOff x="0" y="0"/>
            <a:chExt cx="484737" cy="135331"/>
          </a:xfrm>
        </p:grpSpPr>
        <p:sp>
          <p:nvSpPr>
            <p:cNvPr name="Freeform 25" id="25"/>
            <p:cNvSpPr/>
            <p:nvPr/>
          </p:nvSpPr>
          <p:spPr>
            <a:xfrm flipH="false" flipV="false" rot="0">
              <a:off x="0" y="0"/>
              <a:ext cx="484737" cy="135331"/>
            </a:xfrm>
            <a:custGeom>
              <a:avLst/>
              <a:gdLst/>
              <a:ahLst/>
              <a:cxnLst/>
              <a:rect r="r" b="b" t="t" l="l"/>
              <a:pathLst>
                <a:path h="135331" w="484737">
                  <a:moveTo>
                    <a:pt x="0" y="0"/>
                  </a:moveTo>
                  <a:lnTo>
                    <a:pt x="484737" y="0"/>
                  </a:lnTo>
                  <a:lnTo>
                    <a:pt x="484737" y="135331"/>
                  </a:lnTo>
                  <a:lnTo>
                    <a:pt x="0" y="135331"/>
                  </a:lnTo>
                  <a:close/>
                </a:path>
              </a:pathLst>
            </a:custGeom>
            <a:solidFill>
              <a:srgbClr val="004AAD"/>
            </a:solidFill>
          </p:spPr>
        </p:sp>
        <p:sp>
          <p:nvSpPr>
            <p:cNvPr name="TextBox 26" id="26"/>
            <p:cNvSpPr txBox="true"/>
            <p:nvPr/>
          </p:nvSpPr>
          <p:spPr>
            <a:xfrm>
              <a:off x="0" y="-28575"/>
              <a:ext cx="484737" cy="163906"/>
            </a:xfrm>
            <a:prstGeom prst="rect">
              <a:avLst/>
            </a:prstGeom>
          </p:spPr>
          <p:txBody>
            <a:bodyPr anchor="ctr" rtlCol="false" tIns="40425" lIns="40425" bIns="40425" rIns="40425"/>
            <a:lstStyle/>
            <a:p>
              <a:pPr algn="ctr">
                <a:lnSpc>
                  <a:spcPts val="2520"/>
                </a:lnSpc>
              </a:pPr>
              <a:r>
                <a:rPr lang="en-US" b="true" sz="1800">
                  <a:solidFill>
                    <a:srgbClr val="FFFFFF"/>
                  </a:solidFill>
                  <a:latin typeface="Canva Sans Bold"/>
                  <a:ea typeface="Canva Sans Bold"/>
                  <a:cs typeface="Canva Sans Bold"/>
                  <a:sym typeface="Canva Sans Bold"/>
                </a:rPr>
                <a:t>Detection</a:t>
              </a:r>
            </a:p>
          </p:txBody>
        </p:sp>
      </p:grpSp>
      <p:grpSp>
        <p:nvGrpSpPr>
          <p:cNvPr name="Group 27" id="27"/>
          <p:cNvGrpSpPr/>
          <p:nvPr/>
        </p:nvGrpSpPr>
        <p:grpSpPr>
          <a:xfrm rot="0">
            <a:off x="15231992" y="5323192"/>
            <a:ext cx="1395462" cy="425746"/>
            <a:chOff x="0" y="0"/>
            <a:chExt cx="458424" cy="139862"/>
          </a:xfrm>
        </p:grpSpPr>
        <p:sp>
          <p:nvSpPr>
            <p:cNvPr name="Freeform 28" id="28"/>
            <p:cNvSpPr/>
            <p:nvPr/>
          </p:nvSpPr>
          <p:spPr>
            <a:xfrm flipH="false" flipV="false" rot="0">
              <a:off x="0" y="0"/>
              <a:ext cx="458424" cy="139862"/>
            </a:xfrm>
            <a:custGeom>
              <a:avLst/>
              <a:gdLst/>
              <a:ahLst/>
              <a:cxnLst/>
              <a:rect r="r" b="b" t="t" l="l"/>
              <a:pathLst>
                <a:path h="139862" w="458424">
                  <a:moveTo>
                    <a:pt x="0" y="0"/>
                  </a:moveTo>
                  <a:lnTo>
                    <a:pt x="458424" y="0"/>
                  </a:lnTo>
                  <a:lnTo>
                    <a:pt x="458424" y="139862"/>
                  </a:lnTo>
                  <a:lnTo>
                    <a:pt x="0" y="139862"/>
                  </a:lnTo>
                  <a:close/>
                </a:path>
              </a:pathLst>
            </a:custGeom>
            <a:solidFill>
              <a:srgbClr val="004AAD"/>
            </a:solidFill>
          </p:spPr>
        </p:sp>
        <p:sp>
          <p:nvSpPr>
            <p:cNvPr name="TextBox 29" id="29"/>
            <p:cNvSpPr txBox="true"/>
            <p:nvPr/>
          </p:nvSpPr>
          <p:spPr>
            <a:xfrm>
              <a:off x="0" y="-28575"/>
              <a:ext cx="458424" cy="168437"/>
            </a:xfrm>
            <a:prstGeom prst="rect">
              <a:avLst/>
            </a:prstGeom>
          </p:spPr>
          <p:txBody>
            <a:bodyPr anchor="ctr" rtlCol="false" tIns="40425" lIns="40425" bIns="40425" rIns="40425"/>
            <a:lstStyle/>
            <a:p>
              <a:pPr algn="ctr">
                <a:lnSpc>
                  <a:spcPts val="2520"/>
                </a:lnSpc>
              </a:pPr>
              <a:r>
                <a:rPr lang="en-US" b="true" sz="1800">
                  <a:solidFill>
                    <a:srgbClr val="FFFFFF"/>
                  </a:solidFill>
                  <a:latin typeface="Canva Sans Bold"/>
                  <a:ea typeface="Canva Sans Bold"/>
                  <a:cs typeface="Canva Sans Bold"/>
                  <a:sym typeface="Canva Sans Bold"/>
                </a:rPr>
                <a:t>Detected</a:t>
              </a:r>
            </a:p>
          </p:txBody>
        </p:sp>
      </p:grpSp>
      <p:grpSp>
        <p:nvGrpSpPr>
          <p:cNvPr name="Group 30" id="30"/>
          <p:cNvGrpSpPr/>
          <p:nvPr/>
        </p:nvGrpSpPr>
        <p:grpSpPr>
          <a:xfrm rot="0">
            <a:off x="15370287" y="6759945"/>
            <a:ext cx="1395462" cy="426312"/>
            <a:chOff x="0" y="0"/>
            <a:chExt cx="458424" cy="140048"/>
          </a:xfrm>
        </p:grpSpPr>
        <p:sp>
          <p:nvSpPr>
            <p:cNvPr name="Freeform 31" id="31"/>
            <p:cNvSpPr/>
            <p:nvPr/>
          </p:nvSpPr>
          <p:spPr>
            <a:xfrm flipH="false" flipV="false" rot="0">
              <a:off x="0" y="0"/>
              <a:ext cx="458424" cy="140048"/>
            </a:xfrm>
            <a:custGeom>
              <a:avLst/>
              <a:gdLst/>
              <a:ahLst/>
              <a:cxnLst/>
              <a:rect r="r" b="b" t="t" l="l"/>
              <a:pathLst>
                <a:path h="140048" w="458424">
                  <a:moveTo>
                    <a:pt x="0" y="0"/>
                  </a:moveTo>
                  <a:lnTo>
                    <a:pt x="458424" y="0"/>
                  </a:lnTo>
                  <a:lnTo>
                    <a:pt x="458424" y="140048"/>
                  </a:lnTo>
                  <a:lnTo>
                    <a:pt x="0" y="140048"/>
                  </a:lnTo>
                  <a:close/>
                </a:path>
              </a:pathLst>
            </a:custGeom>
            <a:solidFill>
              <a:srgbClr val="004AAD"/>
            </a:solidFill>
          </p:spPr>
        </p:sp>
        <p:sp>
          <p:nvSpPr>
            <p:cNvPr name="TextBox 32" id="32"/>
            <p:cNvSpPr txBox="true"/>
            <p:nvPr/>
          </p:nvSpPr>
          <p:spPr>
            <a:xfrm>
              <a:off x="0" y="-28575"/>
              <a:ext cx="458424" cy="168623"/>
            </a:xfrm>
            <a:prstGeom prst="rect">
              <a:avLst/>
            </a:prstGeom>
          </p:spPr>
          <p:txBody>
            <a:bodyPr anchor="ctr" rtlCol="false" tIns="40425" lIns="40425" bIns="40425" rIns="40425"/>
            <a:lstStyle/>
            <a:p>
              <a:pPr algn="ctr">
                <a:lnSpc>
                  <a:spcPts val="2520"/>
                </a:lnSpc>
              </a:pPr>
              <a:r>
                <a:rPr lang="en-US" b="true" sz="1800">
                  <a:solidFill>
                    <a:srgbClr val="FFFFFF"/>
                  </a:solidFill>
                  <a:latin typeface="Canva Sans Bold"/>
                  <a:ea typeface="Canva Sans Bold"/>
                  <a:cs typeface="Canva Sans Bold"/>
                  <a:sym typeface="Canva Sans Bold"/>
                </a:rPr>
                <a:t>Not</a:t>
              </a:r>
            </a:p>
          </p:txBody>
        </p:sp>
      </p:grpSp>
      <p:sp>
        <p:nvSpPr>
          <p:cNvPr name="AutoShape 33" id="33"/>
          <p:cNvSpPr/>
          <p:nvPr/>
        </p:nvSpPr>
        <p:spPr>
          <a:xfrm>
            <a:off x="10235809" y="3651625"/>
            <a:ext cx="1939845" cy="2591153"/>
          </a:xfrm>
          <a:prstGeom prst="line">
            <a:avLst/>
          </a:prstGeom>
          <a:ln cap="flat" w="28575">
            <a:solidFill>
              <a:srgbClr val="203F4C"/>
            </a:solidFill>
            <a:prstDash val="solid"/>
            <a:headEnd type="none" len="sm" w="sm"/>
            <a:tailEnd type="arrow" len="sm" w="med"/>
          </a:ln>
        </p:spPr>
      </p:sp>
      <p:sp>
        <p:nvSpPr>
          <p:cNvPr name="AutoShape 34" id="34"/>
          <p:cNvSpPr/>
          <p:nvPr/>
        </p:nvSpPr>
        <p:spPr>
          <a:xfrm flipV="true">
            <a:off x="13807859" y="5564533"/>
            <a:ext cx="1237099" cy="476672"/>
          </a:xfrm>
          <a:prstGeom prst="line">
            <a:avLst/>
          </a:prstGeom>
          <a:ln cap="flat" w="28575">
            <a:solidFill>
              <a:srgbClr val="203F4C"/>
            </a:solidFill>
            <a:prstDash val="solid"/>
            <a:headEnd type="none" len="sm" w="sm"/>
            <a:tailEnd type="arrow" len="sm" w="med"/>
          </a:ln>
        </p:spPr>
      </p:sp>
      <p:sp>
        <p:nvSpPr>
          <p:cNvPr name="AutoShape 35" id="35"/>
          <p:cNvSpPr/>
          <p:nvPr/>
        </p:nvSpPr>
        <p:spPr>
          <a:xfrm>
            <a:off x="13863787" y="6550238"/>
            <a:ext cx="1221826" cy="408576"/>
          </a:xfrm>
          <a:prstGeom prst="line">
            <a:avLst/>
          </a:prstGeom>
          <a:ln cap="flat" w="28575">
            <a:solidFill>
              <a:srgbClr val="203F4C"/>
            </a:solidFill>
            <a:prstDash val="solid"/>
            <a:headEnd type="none" len="sm" w="sm"/>
            <a:tailEnd type="arrow" len="sm" w="med"/>
          </a:ln>
        </p:spPr>
      </p:sp>
      <p:sp>
        <p:nvSpPr>
          <p:cNvPr name="AutoShape 36" id="36"/>
          <p:cNvSpPr/>
          <p:nvPr/>
        </p:nvSpPr>
        <p:spPr>
          <a:xfrm flipV="true">
            <a:off x="14860537" y="1399465"/>
            <a:ext cx="79331" cy="3810918"/>
          </a:xfrm>
          <a:prstGeom prst="line">
            <a:avLst/>
          </a:prstGeom>
          <a:ln cap="flat" w="38100">
            <a:solidFill>
              <a:srgbClr val="203F4C"/>
            </a:solidFill>
            <a:prstDash val="solid"/>
            <a:headEnd type="none" len="sm" w="sm"/>
            <a:tailEnd type="arrow" len="sm" w="med"/>
          </a:ln>
        </p:spPr>
      </p:sp>
      <p:grpSp>
        <p:nvGrpSpPr>
          <p:cNvPr name="Group 37" id="37"/>
          <p:cNvGrpSpPr/>
          <p:nvPr/>
        </p:nvGrpSpPr>
        <p:grpSpPr>
          <a:xfrm rot="0">
            <a:off x="1657062" y="5213454"/>
            <a:ext cx="2759677" cy="518189"/>
            <a:chOff x="0" y="0"/>
            <a:chExt cx="745058" cy="139901"/>
          </a:xfrm>
        </p:grpSpPr>
        <p:sp>
          <p:nvSpPr>
            <p:cNvPr name="Freeform 38" id="38"/>
            <p:cNvSpPr/>
            <p:nvPr/>
          </p:nvSpPr>
          <p:spPr>
            <a:xfrm flipH="false" flipV="false" rot="0">
              <a:off x="0" y="0"/>
              <a:ext cx="745058" cy="139901"/>
            </a:xfrm>
            <a:custGeom>
              <a:avLst/>
              <a:gdLst/>
              <a:ahLst/>
              <a:cxnLst/>
              <a:rect r="r" b="b" t="t" l="l"/>
              <a:pathLst>
                <a:path h="139901" w="745058">
                  <a:moveTo>
                    <a:pt x="0" y="0"/>
                  </a:moveTo>
                  <a:lnTo>
                    <a:pt x="745058" y="0"/>
                  </a:lnTo>
                  <a:lnTo>
                    <a:pt x="745058" y="139901"/>
                  </a:lnTo>
                  <a:lnTo>
                    <a:pt x="0" y="139901"/>
                  </a:lnTo>
                  <a:close/>
                </a:path>
              </a:pathLst>
            </a:custGeom>
            <a:solidFill>
              <a:srgbClr val="004AAD"/>
            </a:solidFill>
          </p:spPr>
        </p:sp>
        <p:sp>
          <p:nvSpPr>
            <p:cNvPr name="TextBox 39" id="39"/>
            <p:cNvSpPr txBox="true"/>
            <p:nvPr/>
          </p:nvSpPr>
          <p:spPr>
            <a:xfrm>
              <a:off x="0" y="-28575"/>
              <a:ext cx="745058" cy="168476"/>
            </a:xfrm>
            <a:prstGeom prst="rect">
              <a:avLst/>
            </a:prstGeom>
          </p:spPr>
          <p:txBody>
            <a:bodyPr anchor="ctr" rtlCol="false" tIns="49557" lIns="49557" bIns="49557" rIns="49557"/>
            <a:lstStyle/>
            <a:p>
              <a:pPr algn="ctr">
                <a:lnSpc>
                  <a:spcPts val="2520"/>
                </a:lnSpc>
              </a:pPr>
              <a:r>
                <a:rPr lang="en-US" b="true" sz="1800">
                  <a:solidFill>
                    <a:srgbClr val="F7FDFE"/>
                  </a:solidFill>
                  <a:latin typeface="Canva Sans Bold"/>
                  <a:ea typeface="Canva Sans Bold"/>
                  <a:cs typeface="Canva Sans Bold"/>
                  <a:sym typeface="Canva Sans Bold"/>
                </a:rPr>
                <a:t>Neck image</a:t>
              </a:r>
            </a:p>
          </p:txBody>
        </p:sp>
      </p:grpSp>
      <p:grpSp>
        <p:nvGrpSpPr>
          <p:cNvPr name="Group 40" id="40"/>
          <p:cNvGrpSpPr/>
          <p:nvPr/>
        </p:nvGrpSpPr>
        <p:grpSpPr>
          <a:xfrm rot="0">
            <a:off x="1657062" y="6433012"/>
            <a:ext cx="2759677" cy="518189"/>
            <a:chOff x="0" y="0"/>
            <a:chExt cx="745058" cy="139901"/>
          </a:xfrm>
        </p:grpSpPr>
        <p:sp>
          <p:nvSpPr>
            <p:cNvPr name="Freeform 41" id="41"/>
            <p:cNvSpPr/>
            <p:nvPr/>
          </p:nvSpPr>
          <p:spPr>
            <a:xfrm flipH="false" flipV="false" rot="0">
              <a:off x="0" y="0"/>
              <a:ext cx="745058" cy="139901"/>
            </a:xfrm>
            <a:custGeom>
              <a:avLst/>
              <a:gdLst/>
              <a:ahLst/>
              <a:cxnLst/>
              <a:rect r="r" b="b" t="t" l="l"/>
              <a:pathLst>
                <a:path h="139901" w="745058">
                  <a:moveTo>
                    <a:pt x="0" y="0"/>
                  </a:moveTo>
                  <a:lnTo>
                    <a:pt x="745058" y="0"/>
                  </a:lnTo>
                  <a:lnTo>
                    <a:pt x="745058" y="139901"/>
                  </a:lnTo>
                  <a:lnTo>
                    <a:pt x="0" y="139901"/>
                  </a:lnTo>
                  <a:close/>
                </a:path>
              </a:pathLst>
            </a:custGeom>
            <a:solidFill>
              <a:srgbClr val="004AAD"/>
            </a:solidFill>
          </p:spPr>
        </p:sp>
        <p:sp>
          <p:nvSpPr>
            <p:cNvPr name="TextBox 42" id="42"/>
            <p:cNvSpPr txBox="true"/>
            <p:nvPr/>
          </p:nvSpPr>
          <p:spPr>
            <a:xfrm>
              <a:off x="0" y="-28575"/>
              <a:ext cx="745058" cy="168476"/>
            </a:xfrm>
            <a:prstGeom prst="rect">
              <a:avLst/>
            </a:prstGeom>
          </p:spPr>
          <p:txBody>
            <a:bodyPr anchor="ctr" rtlCol="false" tIns="49557" lIns="49557" bIns="49557" rIns="49557"/>
            <a:lstStyle/>
            <a:p>
              <a:pPr algn="ctr">
                <a:lnSpc>
                  <a:spcPts val="2520"/>
                </a:lnSpc>
              </a:pPr>
              <a:r>
                <a:rPr lang="en-US" b="true" sz="1800">
                  <a:solidFill>
                    <a:srgbClr val="F7FDFE"/>
                  </a:solidFill>
                  <a:latin typeface="Canva Sans Bold"/>
                  <a:ea typeface="Canva Sans Bold"/>
                  <a:cs typeface="Canva Sans Bold"/>
                  <a:sym typeface="Canva Sans Bold"/>
                </a:rPr>
                <a:t>Retinopathy image</a:t>
              </a:r>
            </a:p>
          </p:txBody>
        </p:sp>
      </p:grpSp>
      <p:grpSp>
        <p:nvGrpSpPr>
          <p:cNvPr name="Group 43" id="43"/>
          <p:cNvGrpSpPr/>
          <p:nvPr/>
        </p:nvGrpSpPr>
        <p:grpSpPr>
          <a:xfrm rot="0">
            <a:off x="1657062" y="3917674"/>
            <a:ext cx="2759677" cy="518189"/>
            <a:chOff x="0" y="0"/>
            <a:chExt cx="745058" cy="139901"/>
          </a:xfrm>
        </p:grpSpPr>
        <p:sp>
          <p:nvSpPr>
            <p:cNvPr name="Freeform 44" id="44"/>
            <p:cNvSpPr/>
            <p:nvPr/>
          </p:nvSpPr>
          <p:spPr>
            <a:xfrm flipH="false" flipV="false" rot="0">
              <a:off x="0" y="0"/>
              <a:ext cx="745058" cy="139901"/>
            </a:xfrm>
            <a:custGeom>
              <a:avLst/>
              <a:gdLst/>
              <a:ahLst/>
              <a:cxnLst/>
              <a:rect r="r" b="b" t="t" l="l"/>
              <a:pathLst>
                <a:path h="139901" w="745058">
                  <a:moveTo>
                    <a:pt x="0" y="0"/>
                  </a:moveTo>
                  <a:lnTo>
                    <a:pt x="745058" y="0"/>
                  </a:lnTo>
                  <a:lnTo>
                    <a:pt x="745058" y="139901"/>
                  </a:lnTo>
                  <a:lnTo>
                    <a:pt x="0" y="139901"/>
                  </a:lnTo>
                  <a:close/>
                </a:path>
              </a:pathLst>
            </a:custGeom>
            <a:solidFill>
              <a:srgbClr val="004AAD"/>
            </a:solidFill>
          </p:spPr>
        </p:sp>
        <p:sp>
          <p:nvSpPr>
            <p:cNvPr name="TextBox 45" id="45"/>
            <p:cNvSpPr txBox="true"/>
            <p:nvPr/>
          </p:nvSpPr>
          <p:spPr>
            <a:xfrm>
              <a:off x="0" y="-28575"/>
              <a:ext cx="745058" cy="168476"/>
            </a:xfrm>
            <a:prstGeom prst="rect">
              <a:avLst/>
            </a:prstGeom>
          </p:spPr>
          <p:txBody>
            <a:bodyPr anchor="ctr" rtlCol="false" tIns="49557" lIns="49557" bIns="49557" rIns="49557"/>
            <a:lstStyle/>
            <a:p>
              <a:pPr algn="ctr">
                <a:lnSpc>
                  <a:spcPts val="2520"/>
                </a:lnSpc>
              </a:pPr>
              <a:r>
                <a:rPr lang="en-US" b="true" sz="1800">
                  <a:solidFill>
                    <a:srgbClr val="F7FDFE"/>
                  </a:solidFill>
                  <a:latin typeface="Canva Sans Bold"/>
                  <a:ea typeface="Canva Sans Bold"/>
                  <a:cs typeface="Canva Sans Bold"/>
                  <a:sym typeface="Canva Sans Bold"/>
                </a:rPr>
                <a:t>Nail image</a:t>
              </a:r>
            </a:p>
          </p:txBody>
        </p:sp>
      </p:grpSp>
      <p:grpSp>
        <p:nvGrpSpPr>
          <p:cNvPr name="Group 46" id="46"/>
          <p:cNvGrpSpPr/>
          <p:nvPr/>
        </p:nvGrpSpPr>
        <p:grpSpPr>
          <a:xfrm rot="0">
            <a:off x="1657062" y="7581665"/>
            <a:ext cx="2759677" cy="518189"/>
            <a:chOff x="0" y="0"/>
            <a:chExt cx="745058" cy="139901"/>
          </a:xfrm>
        </p:grpSpPr>
        <p:sp>
          <p:nvSpPr>
            <p:cNvPr name="Freeform 47" id="47"/>
            <p:cNvSpPr/>
            <p:nvPr/>
          </p:nvSpPr>
          <p:spPr>
            <a:xfrm flipH="false" flipV="false" rot="0">
              <a:off x="0" y="0"/>
              <a:ext cx="745058" cy="139901"/>
            </a:xfrm>
            <a:custGeom>
              <a:avLst/>
              <a:gdLst/>
              <a:ahLst/>
              <a:cxnLst/>
              <a:rect r="r" b="b" t="t" l="l"/>
              <a:pathLst>
                <a:path h="139901" w="745058">
                  <a:moveTo>
                    <a:pt x="0" y="0"/>
                  </a:moveTo>
                  <a:lnTo>
                    <a:pt x="745058" y="0"/>
                  </a:lnTo>
                  <a:lnTo>
                    <a:pt x="745058" y="139901"/>
                  </a:lnTo>
                  <a:lnTo>
                    <a:pt x="0" y="139901"/>
                  </a:lnTo>
                  <a:close/>
                </a:path>
              </a:pathLst>
            </a:custGeom>
            <a:solidFill>
              <a:srgbClr val="004AAD"/>
            </a:solidFill>
          </p:spPr>
        </p:sp>
        <p:sp>
          <p:nvSpPr>
            <p:cNvPr name="TextBox 48" id="48"/>
            <p:cNvSpPr txBox="true"/>
            <p:nvPr/>
          </p:nvSpPr>
          <p:spPr>
            <a:xfrm>
              <a:off x="0" y="-28575"/>
              <a:ext cx="745058" cy="168476"/>
            </a:xfrm>
            <a:prstGeom prst="rect">
              <a:avLst/>
            </a:prstGeom>
          </p:spPr>
          <p:txBody>
            <a:bodyPr anchor="ctr" rtlCol="false" tIns="49557" lIns="49557" bIns="49557" rIns="49557"/>
            <a:lstStyle/>
            <a:p>
              <a:pPr algn="ctr">
                <a:lnSpc>
                  <a:spcPts val="2520"/>
                </a:lnSpc>
              </a:pPr>
              <a:r>
                <a:rPr lang="en-US" b="true" sz="1800">
                  <a:solidFill>
                    <a:srgbClr val="F7FDFE"/>
                  </a:solidFill>
                  <a:latin typeface="Canva Sans Bold"/>
                  <a:ea typeface="Canva Sans Bold"/>
                  <a:cs typeface="Canva Sans Bold"/>
                  <a:sym typeface="Canva Sans Bold"/>
                </a:rPr>
                <a:t>Foot image</a:t>
              </a:r>
            </a:p>
          </p:txBody>
        </p:sp>
      </p:grpSp>
      <p:sp>
        <p:nvSpPr>
          <p:cNvPr name="Freeform 49" id="49"/>
          <p:cNvSpPr/>
          <p:nvPr/>
        </p:nvSpPr>
        <p:spPr>
          <a:xfrm flipH="false" flipV="false" rot="0">
            <a:off x="14203801" y="402850"/>
            <a:ext cx="1472134" cy="996615"/>
          </a:xfrm>
          <a:custGeom>
            <a:avLst/>
            <a:gdLst/>
            <a:ahLst/>
            <a:cxnLst/>
            <a:rect r="r" b="b" t="t" l="l"/>
            <a:pathLst>
              <a:path h="996615" w="1472134">
                <a:moveTo>
                  <a:pt x="0" y="0"/>
                </a:moveTo>
                <a:lnTo>
                  <a:pt x="1472134" y="0"/>
                </a:lnTo>
                <a:lnTo>
                  <a:pt x="1472134" y="996615"/>
                </a:lnTo>
                <a:lnTo>
                  <a:pt x="0" y="996615"/>
                </a:lnTo>
                <a:lnTo>
                  <a:pt x="0" y="0"/>
                </a:lnTo>
                <a:close/>
              </a:path>
            </a:pathLst>
          </a:custGeom>
          <a:blipFill>
            <a:blip r:embed="rId2"/>
            <a:stretch>
              <a:fillRect l="-28159" t="-22387" r="-18766" b="0"/>
            </a:stretch>
          </a:blipFill>
        </p:spPr>
      </p:sp>
      <p:grpSp>
        <p:nvGrpSpPr>
          <p:cNvPr name="Group 50" id="50"/>
          <p:cNvGrpSpPr/>
          <p:nvPr/>
        </p:nvGrpSpPr>
        <p:grpSpPr>
          <a:xfrm rot="0">
            <a:off x="304310" y="2915423"/>
            <a:ext cx="11871345" cy="6284140"/>
            <a:chOff x="0" y="0"/>
            <a:chExt cx="3182586" cy="1684713"/>
          </a:xfrm>
        </p:grpSpPr>
        <p:sp>
          <p:nvSpPr>
            <p:cNvPr name="Freeform 51" id="51"/>
            <p:cNvSpPr/>
            <p:nvPr/>
          </p:nvSpPr>
          <p:spPr>
            <a:xfrm flipH="false" flipV="false" rot="0">
              <a:off x="0" y="0"/>
              <a:ext cx="3182586" cy="1684713"/>
            </a:xfrm>
            <a:custGeom>
              <a:avLst/>
              <a:gdLst/>
              <a:ahLst/>
              <a:cxnLst/>
              <a:rect r="r" b="b" t="t" l="l"/>
              <a:pathLst>
                <a:path h="1684713" w="3182586">
                  <a:moveTo>
                    <a:pt x="33260" y="0"/>
                  </a:moveTo>
                  <a:lnTo>
                    <a:pt x="3149326" y="0"/>
                  </a:lnTo>
                  <a:cubicBezTo>
                    <a:pt x="3158147" y="0"/>
                    <a:pt x="3166607" y="3504"/>
                    <a:pt x="3172845" y="9742"/>
                  </a:cubicBezTo>
                  <a:cubicBezTo>
                    <a:pt x="3179082" y="15979"/>
                    <a:pt x="3182586" y="24439"/>
                    <a:pt x="3182586" y="33260"/>
                  </a:cubicBezTo>
                  <a:lnTo>
                    <a:pt x="3182586" y="1651454"/>
                  </a:lnTo>
                  <a:cubicBezTo>
                    <a:pt x="3182586" y="1669822"/>
                    <a:pt x="3167695" y="1684713"/>
                    <a:pt x="3149326" y="1684713"/>
                  </a:cubicBezTo>
                  <a:lnTo>
                    <a:pt x="33260" y="1684713"/>
                  </a:lnTo>
                  <a:cubicBezTo>
                    <a:pt x="14891" y="1684713"/>
                    <a:pt x="0" y="1669822"/>
                    <a:pt x="0" y="1651454"/>
                  </a:cubicBezTo>
                  <a:lnTo>
                    <a:pt x="0" y="33260"/>
                  </a:lnTo>
                  <a:cubicBezTo>
                    <a:pt x="0" y="14891"/>
                    <a:pt x="14891" y="0"/>
                    <a:pt x="33260" y="0"/>
                  </a:cubicBezTo>
                  <a:close/>
                </a:path>
              </a:pathLst>
            </a:custGeom>
            <a:solidFill>
              <a:srgbClr val="000000">
                <a:alpha val="0"/>
              </a:srgbClr>
            </a:solidFill>
            <a:ln w="38100" cap="rnd">
              <a:solidFill>
                <a:srgbClr val="0097B2"/>
              </a:solidFill>
              <a:prstDash val="lgDash"/>
              <a:round/>
            </a:ln>
          </p:spPr>
        </p:sp>
        <p:sp>
          <p:nvSpPr>
            <p:cNvPr name="TextBox 52" id="52"/>
            <p:cNvSpPr txBox="true"/>
            <p:nvPr/>
          </p:nvSpPr>
          <p:spPr>
            <a:xfrm>
              <a:off x="0" y="-28575"/>
              <a:ext cx="3182586" cy="1713288"/>
            </a:xfrm>
            <a:prstGeom prst="rect">
              <a:avLst/>
            </a:prstGeom>
          </p:spPr>
          <p:txBody>
            <a:bodyPr anchor="ctr" rtlCol="false" tIns="49535" lIns="49535" bIns="49535" rIns="49535"/>
            <a:lstStyle/>
            <a:p>
              <a:pPr algn="ctr">
                <a:lnSpc>
                  <a:spcPts val="2520"/>
                </a:lnSpc>
              </a:pPr>
            </a:p>
          </p:txBody>
        </p:sp>
      </p:grpSp>
      <p:sp>
        <p:nvSpPr>
          <p:cNvPr name="AutoShape 53" id="53"/>
          <p:cNvSpPr/>
          <p:nvPr/>
        </p:nvSpPr>
        <p:spPr>
          <a:xfrm>
            <a:off x="10217850" y="5244678"/>
            <a:ext cx="1957805" cy="998100"/>
          </a:xfrm>
          <a:prstGeom prst="line">
            <a:avLst/>
          </a:prstGeom>
          <a:ln cap="flat" w="28575">
            <a:solidFill>
              <a:srgbClr val="203F4C"/>
            </a:solidFill>
            <a:prstDash val="solid"/>
            <a:headEnd type="none" len="sm" w="sm"/>
            <a:tailEnd type="arrow" len="sm" w="med"/>
          </a:ln>
        </p:spPr>
      </p:sp>
      <p:sp>
        <p:nvSpPr>
          <p:cNvPr name="AutoShape 54" id="54"/>
          <p:cNvSpPr/>
          <p:nvPr/>
        </p:nvSpPr>
        <p:spPr>
          <a:xfrm flipV="true">
            <a:off x="10199890" y="6242778"/>
            <a:ext cx="1975764" cy="2188007"/>
          </a:xfrm>
          <a:prstGeom prst="line">
            <a:avLst/>
          </a:prstGeom>
          <a:ln cap="flat" w="28575">
            <a:solidFill>
              <a:srgbClr val="203F4C"/>
            </a:solidFill>
            <a:prstDash val="solid"/>
            <a:headEnd type="none" len="sm" w="sm"/>
            <a:tailEnd type="arrow" len="sm" w="med"/>
          </a:ln>
        </p:spPr>
      </p:sp>
      <p:sp>
        <p:nvSpPr>
          <p:cNvPr name="Freeform 55" id="55"/>
          <p:cNvSpPr/>
          <p:nvPr/>
        </p:nvSpPr>
        <p:spPr>
          <a:xfrm flipH="false" flipV="false" rot="0">
            <a:off x="12068049" y="402850"/>
            <a:ext cx="1303505" cy="1145657"/>
          </a:xfrm>
          <a:custGeom>
            <a:avLst/>
            <a:gdLst/>
            <a:ahLst/>
            <a:cxnLst/>
            <a:rect r="r" b="b" t="t" l="l"/>
            <a:pathLst>
              <a:path h="1145657" w="1303505">
                <a:moveTo>
                  <a:pt x="0" y="0"/>
                </a:moveTo>
                <a:lnTo>
                  <a:pt x="1303505" y="0"/>
                </a:lnTo>
                <a:lnTo>
                  <a:pt x="1303505" y="1145657"/>
                </a:lnTo>
                <a:lnTo>
                  <a:pt x="0" y="1145657"/>
                </a:lnTo>
                <a:lnTo>
                  <a:pt x="0" y="0"/>
                </a:lnTo>
                <a:close/>
              </a:path>
            </a:pathLst>
          </a:custGeom>
          <a:blipFill>
            <a:blip r:embed="rId3"/>
            <a:stretch>
              <a:fillRect l="-137472" t="-11947" r="-18181" b="-28977"/>
            </a:stretch>
          </a:blipFill>
        </p:spPr>
      </p:sp>
      <p:sp>
        <p:nvSpPr>
          <p:cNvPr name="Freeform 56" id="56"/>
          <p:cNvSpPr/>
          <p:nvPr/>
        </p:nvSpPr>
        <p:spPr>
          <a:xfrm flipH="false" flipV="false" rot="0">
            <a:off x="10117123" y="405530"/>
            <a:ext cx="1362214" cy="1142977"/>
          </a:xfrm>
          <a:custGeom>
            <a:avLst/>
            <a:gdLst/>
            <a:ahLst/>
            <a:cxnLst/>
            <a:rect r="r" b="b" t="t" l="l"/>
            <a:pathLst>
              <a:path h="1142977" w="1362214">
                <a:moveTo>
                  <a:pt x="0" y="0"/>
                </a:moveTo>
                <a:lnTo>
                  <a:pt x="1362215" y="0"/>
                </a:lnTo>
                <a:lnTo>
                  <a:pt x="1362215" y="1142977"/>
                </a:lnTo>
                <a:lnTo>
                  <a:pt x="0" y="1142977"/>
                </a:lnTo>
                <a:lnTo>
                  <a:pt x="0" y="0"/>
                </a:lnTo>
                <a:close/>
              </a:path>
            </a:pathLst>
          </a:custGeom>
          <a:blipFill>
            <a:blip r:embed="rId4"/>
            <a:stretch>
              <a:fillRect l="-99858" t="-25095" r="-26343" b="-16608"/>
            </a:stretch>
          </a:blipFill>
        </p:spPr>
      </p:sp>
      <p:sp>
        <p:nvSpPr>
          <p:cNvPr name="AutoShape 57" id="57"/>
          <p:cNvSpPr/>
          <p:nvPr/>
        </p:nvSpPr>
        <p:spPr>
          <a:xfrm flipH="true" flipV="true">
            <a:off x="12719802" y="1548507"/>
            <a:ext cx="2140735" cy="3661876"/>
          </a:xfrm>
          <a:prstGeom prst="line">
            <a:avLst/>
          </a:prstGeom>
          <a:ln cap="flat" w="38100">
            <a:solidFill>
              <a:srgbClr val="203F4C"/>
            </a:solidFill>
            <a:prstDash val="solid"/>
            <a:headEnd type="none" len="sm" w="sm"/>
            <a:tailEnd type="arrow" len="sm" w="med"/>
          </a:ln>
        </p:spPr>
      </p:sp>
      <p:sp>
        <p:nvSpPr>
          <p:cNvPr name="AutoShape 58" id="58"/>
          <p:cNvSpPr/>
          <p:nvPr/>
        </p:nvSpPr>
        <p:spPr>
          <a:xfrm flipH="true" flipV="true">
            <a:off x="10798230" y="1548507"/>
            <a:ext cx="4062307" cy="3661876"/>
          </a:xfrm>
          <a:prstGeom prst="line">
            <a:avLst/>
          </a:prstGeom>
          <a:ln cap="flat" w="38100">
            <a:solidFill>
              <a:srgbClr val="203F4C"/>
            </a:solidFill>
            <a:prstDash val="solid"/>
            <a:headEnd type="none" len="sm" w="sm"/>
            <a:tailEnd type="arrow" len="sm" w="med"/>
          </a:ln>
        </p:spPr>
      </p:sp>
      <p:sp>
        <p:nvSpPr>
          <p:cNvPr name="AutoShape 59" id="59"/>
          <p:cNvSpPr/>
          <p:nvPr/>
        </p:nvSpPr>
        <p:spPr>
          <a:xfrm flipV="true">
            <a:off x="14860537" y="1341514"/>
            <a:ext cx="1905213" cy="3868869"/>
          </a:xfrm>
          <a:prstGeom prst="line">
            <a:avLst/>
          </a:prstGeom>
          <a:ln cap="flat" w="38100">
            <a:solidFill>
              <a:srgbClr val="203F4C"/>
            </a:solidFill>
            <a:prstDash val="solid"/>
            <a:headEnd type="none" len="sm" w="sm"/>
            <a:tailEnd type="arrow" len="sm" w="med"/>
          </a:ln>
        </p:spPr>
      </p:sp>
      <p:grpSp>
        <p:nvGrpSpPr>
          <p:cNvPr name="Group 60" id="60"/>
          <p:cNvGrpSpPr/>
          <p:nvPr/>
        </p:nvGrpSpPr>
        <p:grpSpPr>
          <a:xfrm rot="0">
            <a:off x="11516691" y="2024633"/>
            <a:ext cx="4888380" cy="518189"/>
            <a:chOff x="0" y="0"/>
            <a:chExt cx="1319766" cy="139901"/>
          </a:xfrm>
        </p:grpSpPr>
        <p:sp>
          <p:nvSpPr>
            <p:cNvPr name="Freeform 61" id="61"/>
            <p:cNvSpPr/>
            <p:nvPr/>
          </p:nvSpPr>
          <p:spPr>
            <a:xfrm flipH="false" flipV="false" rot="0">
              <a:off x="0" y="0"/>
              <a:ext cx="1319766" cy="139901"/>
            </a:xfrm>
            <a:custGeom>
              <a:avLst/>
              <a:gdLst/>
              <a:ahLst/>
              <a:cxnLst/>
              <a:rect r="r" b="b" t="t" l="l"/>
              <a:pathLst>
                <a:path h="139901" w="1319766">
                  <a:moveTo>
                    <a:pt x="0" y="0"/>
                  </a:moveTo>
                  <a:lnTo>
                    <a:pt x="1319766" y="0"/>
                  </a:lnTo>
                  <a:lnTo>
                    <a:pt x="1319766" y="139901"/>
                  </a:lnTo>
                  <a:lnTo>
                    <a:pt x="0" y="139901"/>
                  </a:lnTo>
                  <a:close/>
                </a:path>
              </a:pathLst>
            </a:custGeom>
            <a:solidFill>
              <a:srgbClr val="004AAD"/>
            </a:solidFill>
          </p:spPr>
        </p:sp>
        <p:sp>
          <p:nvSpPr>
            <p:cNvPr name="TextBox 62" id="62"/>
            <p:cNvSpPr txBox="true"/>
            <p:nvPr/>
          </p:nvSpPr>
          <p:spPr>
            <a:xfrm>
              <a:off x="0" y="-28575"/>
              <a:ext cx="1319766" cy="168476"/>
            </a:xfrm>
            <a:prstGeom prst="rect">
              <a:avLst/>
            </a:prstGeom>
          </p:spPr>
          <p:txBody>
            <a:bodyPr anchor="ctr" rtlCol="false" tIns="49557" lIns="49557" bIns="49557" rIns="49557"/>
            <a:lstStyle/>
            <a:p>
              <a:pPr algn="ctr">
                <a:lnSpc>
                  <a:spcPts val="2520"/>
                </a:lnSpc>
              </a:pPr>
              <a:r>
                <a:rPr lang="en-US" b="true" sz="1800">
                  <a:solidFill>
                    <a:srgbClr val="F7FDFE"/>
                  </a:solidFill>
                  <a:latin typeface="Canva Sans Bold"/>
                  <a:ea typeface="Canva Sans Bold"/>
                  <a:cs typeface="Canva Sans Bold"/>
                  <a:sym typeface="Canva Sans Bold"/>
                </a:rPr>
                <a:t>Display Results</a:t>
              </a:r>
            </a:p>
          </p:txBody>
        </p:sp>
      </p:grpSp>
      <p:sp>
        <p:nvSpPr>
          <p:cNvPr name="TextBox 63" id="63"/>
          <p:cNvSpPr txBox="true"/>
          <p:nvPr/>
        </p:nvSpPr>
        <p:spPr>
          <a:xfrm rot="0">
            <a:off x="557951" y="581401"/>
            <a:ext cx="7717575" cy="1795781"/>
          </a:xfrm>
          <a:prstGeom prst="rect">
            <a:avLst/>
          </a:prstGeom>
        </p:spPr>
        <p:txBody>
          <a:bodyPr anchor="t" rtlCol="false" tIns="0" lIns="0" bIns="0" rIns="0">
            <a:spAutoFit/>
          </a:bodyPr>
          <a:lstStyle/>
          <a:p>
            <a:pPr algn="ctr">
              <a:lnSpc>
                <a:spcPts val="13160"/>
              </a:lnSpc>
            </a:pPr>
            <a:r>
              <a:rPr lang="en-US" b="true" sz="14000" spc="-448">
                <a:solidFill>
                  <a:srgbClr val="1E1E49"/>
                </a:solidFill>
                <a:latin typeface="TT Bluescreens Bold"/>
                <a:ea typeface="TT Bluescreens Bold"/>
                <a:cs typeface="TT Bluescreens Bold"/>
                <a:sym typeface="TT Bluescreens Bold"/>
              </a:rPr>
              <a:t>SYSTEM DIAGRAM</a:t>
            </a:r>
          </a:p>
        </p:txBody>
      </p:sp>
      <p:sp>
        <p:nvSpPr>
          <p:cNvPr name="TextBox 64" id="64"/>
          <p:cNvSpPr txBox="true"/>
          <p:nvPr/>
        </p:nvSpPr>
        <p:spPr>
          <a:xfrm rot="0">
            <a:off x="517177" y="1911727"/>
            <a:ext cx="7835042" cy="398781"/>
          </a:xfrm>
          <a:prstGeom prst="rect">
            <a:avLst/>
          </a:prstGeom>
        </p:spPr>
        <p:txBody>
          <a:bodyPr anchor="t" rtlCol="false" tIns="0" lIns="0" bIns="0" rIns="0">
            <a:spAutoFit/>
          </a:bodyPr>
          <a:lstStyle/>
          <a:p>
            <a:pPr algn="ctr">
              <a:lnSpc>
                <a:spcPts val="3219"/>
              </a:lnSpc>
            </a:pPr>
            <a:r>
              <a:rPr lang="en-US" b="true" sz="2299">
                <a:solidFill>
                  <a:srgbClr val="75759D"/>
                </a:solidFill>
                <a:latin typeface="Bio Rhyme Expanded Ultra-Bold"/>
                <a:ea typeface="Bio Rhyme Expanded Ultra-Bold"/>
                <a:cs typeface="Bio Rhyme Expanded Ultra-Bold"/>
                <a:sym typeface="Bio Rhyme Expanded Ultra-Bold"/>
              </a:rPr>
              <a:t>NAIL, NECK &amp; FOOT &amp; RETINA</a:t>
            </a:r>
          </a:p>
        </p:txBody>
      </p:sp>
      <p:sp>
        <p:nvSpPr>
          <p:cNvPr name="AutoShape 65" id="65"/>
          <p:cNvSpPr/>
          <p:nvPr/>
        </p:nvSpPr>
        <p:spPr>
          <a:xfrm>
            <a:off x="4416739" y="6692106"/>
            <a:ext cx="1998012" cy="145626"/>
          </a:xfrm>
          <a:prstGeom prst="line">
            <a:avLst/>
          </a:prstGeom>
          <a:ln cap="flat" w="28575">
            <a:solidFill>
              <a:srgbClr val="203F4C"/>
            </a:solidFill>
            <a:prstDash val="solid"/>
            <a:headEnd type="none" len="sm" w="sm"/>
            <a:tailEnd type="arrow" len="sm" w="med"/>
          </a:ln>
        </p:spPr>
      </p:sp>
      <p:sp>
        <p:nvSpPr>
          <p:cNvPr name="AutoShape 66" id="66"/>
          <p:cNvSpPr/>
          <p:nvPr/>
        </p:nvSpPr>
        <p:spPr>
          <a:xfrm flipV="true">
            <a:off x="10199890" y="6242778"/>
            <a:ext cx="1975764" cy="594954"/>
          </a:xfrm>
          <a:prstGeom prst="line">
            <a:avLst/>
          </a:prstGeom>
          <a:ln cap="flat" w="28575">
            <a:solidFill>
              <a:srgbClr val="203F4C"/>
            </a:solidFill>
            <a:prstDash val="solid"/>
            <a:headEnd type="none" len="sm" w="sm"/>
            <a:tailEnd type="arrow" len="sm" w="med"/>
          </a:ln>
        </p:spPr>
      </p:sp>
      <p:sp>
        <p:nvSpPr>
          <p:cNvPr name="Freeform 67" id="67"/>
          <p:cNvSpPr/>
          <p:nvPr/>
        </p:nvSpPr>
        <p:spPr>
          <a:xfrm flipH="false" flipV="false" rot="0">
            <a:off x="16100961" y="402850"/>
            <a:ext cx="1329577" cy="938665"/>
          </a:xfrm>
          <a:custGeom>
            <a:avLst/>
            <a:gdLst/>
            <a:ahLst/>
            <a:cxnLst/>
            <a:rect r="r" b="b" t="t" l="l"/>
            <a:pathLst>
              <a:path h="938665" w="1329577">
                <a:moveTo>
                  <a:pt x="0" y="0"/>
                </a:moveTo>
                <a:lnTo>
                  <a:pt x="1329577" y="0"/>
                </a:lnTo>
                <a:lnTo>
                  <a:pt x="1329577" y="938664"/>
                </a:lnTo>
                <a:lnTo>
                  <a:pt x="0" y="938664"/>
                </a:lnTo>
                <a:lnTo>
                  <a:pt x="0" y="0"/>
                </a:lnTo>
                <a:close/>
              </a:path>
            </a:pathLst>
          </a:custGeom>
          <a:blipFill>
            <a:blip r:embed="rId5"/>
            <a:stretch>
              <a:fillRect l="0" t="0" r="0" b="0"/>
            </a:stretch>
          </a:blipFill>
        </p:spPr>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475609" y="425642"/>
            <a:ext cx="17310233" cy="8777288"/>
            <a:chOff x="0" y="0"/>
            <a:chExt cx="5156042" cy="2614411"/>
          </a:xfrm>
        </p:grpSpPr>
        <p:sp>
          <p:nvSpPr>
            <p:cNvPr name="Freeform 4" id="4"/>
            <p:cNvSpPr/>
            <p:nvPr/>
          </p:nvSpPr>
          <p:spPr>
            <a:xfrm flipH="false" flipV="false" rot="0">
              <a:off x="0" y="0"/>
              <a:ext cx="5156042" cy="2614411"/>
            </a:xfrm>
            <a:custGeom>
              <a:avLst/>
              <a:gdLst/>
              <a:ahLst/>
              <a:cxnLst/>
              <a:rect r="r" b="b" t="t" l="l"/>
              <a:pathLst>
                <a:path h="2614411" w="5156042">
                  <a:moveTo>
                    <a:pt x="0" y="0"/>
                  </a:moveTo>
                  <a:lnTo>
                    <a:pt x="5156042" y="0"/>
                  </a:lnTo>
                  <a:lnTo>
                    <a:pt x="5156042" y="2614411"/>
                  </a:lnTo>
                  <a:lnTo>
                    <a:pt x="0" y="2614411"/>
                  </a:lnTo>
                  <a:close/>
                </a:path>
              </a:pathLst>
            </a:custGeom>
            <a:solidFill>
              <a:srgbClr val="F7FDFE"/>
            </a:solidFill>
          </p:spPr>
        </p:sp>
        <p:sp>
          <p:nvSpPr>
            <p:cNvPr name="TextBox 5" id="5"/>
            <p:cNvSpPr txBox="true"/>
            <p:nvPr/>
          </p:nvSpPr>
          <p:spPr>
            <a:xfrm>
              <a:off x="0" y="-38100"/>
              <a:ext cx="5156042" cy="265251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7" id="7"/>
          <p:cNvSpPr txBox="true"/>
          <p:nvPr/>
        </p:nvSpPr>
        <p:spPr>
          <a:xfrm rot="0">
            <a:off x="1440407" y="990600"/>
            <a:ext cx="13638789" cy="1142756"/>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16 INTEGRATION WITH NGROK</a:t>
            </a:r>
          </a:p>
        </p:txBody>
      </p:sp>
      <p:sp>
        <p:nvSpPr>
          <p:cNvPr name="AutoShape 8" id="8"/>
          <p:cNvSpPr/>
          <p:nvPr/>
        </p:nvSpPr>
        <p:spPr>
          <a:xfrm>
            <a:off x="1661707" y="2085731"/>
            <a:ext cx="12075838" cy="0"/>
          </a:xfrm>
          <a:prstGeom prst="line">
            <a:avLst/>
          </a:prstGeom>
          <a:ln cap="flat" w="38100">
            <a:solidFill>
              <a:srgbClr val="48BAC3"/>
            </a:solidFill>
            <a:prstDash val="solid"/>
            <a:headEnd type="none" len="sm" w="sm"/>
            <a:tailEnd type="none" len="sm" w="sm"/>
          </a:ln>
        </p:spPr>
      </p:sp>
      <p:sp>
        <p:nvSpPr>
          <p:cNvPr name="TextBox 9" id="9"/>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0" id="10"/>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1" id="11"/>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83</a:t>
            </a:r>
          </a:p>
        </p:txBody>
      </p:sp>
      <p:sp>
        <p:nvSpPr>
          <p:cNvPr name="Freeform 12" id="12"/>
          <p:cNvSpPr/>
          <p:nvPr/>
        </p:nvSpPr>
        <p:spPr>
          <a:xfrm flipH="false" flipV="false" rot="0">
            <a:off x="1661707" y="2514817"/>
            <a:ext cx="13432308" cy="5910783"/>
          </a:xfrm>
          <a:custGeom>
            <a:avLst/>
            <a:gdLst/>
            <a:ahLst/>
            <a:cxnLst/>
            <a:rect r="r" b="b" t="t" l="l"/>
            <a:pathLst>
              <a:path h="5910783" w="13432308">
                <a:moveTo>
                  <a:pt x="0" y="0"/>
                </a:moveTo>
                <a:lnTo>
                  <a:pt x="13432308" y="0"/>
                </a:lnTo>
                <a:lnTo>
                  <a:pt x="13432308" y="5910783"/>
                </a:lnTo>
                <a:lnTo>
                  <a:pt x="0" y="5910783"/>
                </a:lnTo>
                <a:lnTo>
                  <a:pt x="0" y="0"/>
                </a:lnTo>
                <a:close/>
              </a:path>
            </a:pathLst>
          </a:custGeom>
          <a:blipFill>
            <a:blip r:embed="rId4"/>
            <a:stretch>
              <a:fillRect l="0" t="0" r="0" b="0"/>
            </a:stretch>
          </a:blipFill>
        </p:spPr>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475609" y="425642"/>
            <a:ext cx="17310233" cy="8777288"/>
            <a:chOff x="0" y="0"/>
            <a:chExt cx="5156042" cy="2614411"/>
          </a:xfrm>
        </p:grpSpPr>
        <p:sp>
          <p:nvSpPr>
            <p:cNvPr name="Freeform 4" id="4"/>
            <p:cNvSpPr/>
            <p:nvPr/>
          </p:nvSpPr>
          <p:spPr>
            <a:xfrm flipH="false" flipV="false" rot="0">
              <a:off x="0" y="0"/>
              <a:ext cx="5156042" cy="2614411"/>
            </a:xfrm>
            <a:custGeom>
              <a:avLst/>
              <a:gdLst/>
              <a:ahLst/>
              <a:cxnLst/>
              <a:rect r="r" b="b" t="t" l="l"/>
              <a:pathLst>
                <a:path h="2614411" w="5156042">
                  <a:moveTo>
                    <a:pt x="0" y="0"/>
                  </a:moveTo>
                  <a:lnTo>
                    <a:pt x="5156042" y="0"/>
                  </a:lnTo>
                  <a:lnTo>
                    <a:pt x="5156042" y="2614411"/>
                  </a:lnTo>
                  <a:lnTo>
                    <a:pt x="0" y="2614411"/>
                  </a:lnTo>
                  <a:close/>
                </a:path>
              </a:pathLst>
            </a:custGeom>
            <a:solidFill>
              <a:srgbClr val="F7FDFE"/>
            </a:solidFill>
          </p:spPr>
        </p:sp>
        <p:sp>
          <p:nvSpPr>
            <p:cNvPr name="TextBox 5" id="5"/>
            <p:cNvSpPr txBox="true"/>
            <p:nvPr/>
          </p:nvSpPr>
          <p:spPr>
            <a:xfrm>
              <a:off x="0" y="-38100"/>
              <a:ext cx="5156042" cy="265251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7" id="7"/>
          <p:cNvSpPr txBox="true"/>
          <p:nvPr/>
        </p:nvSpPr>
        <p:spPr>
          <a:xfrm rot="0">
            <a:off x="1440407" y="990600"/>
            <a:ext cx="13638789" cy="1142756"/>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17 TESTING THE API</a:t>
            </a:r>
          </a:p>
        </p:txBody>
      </p:sp>
      <p:sp>
        <p:nvSpPr>
          <p:cNvPr name="AutoShape 8" id="8"/>
          <p:cNvSpPr/>
          <p:nvPr/>
        </p:nvSpPr>
        <p:spPr>
          <a:xfrm>
            <a:off x="1661707" y="2085731"/>
            <a:ext cx="12075838" cy="0"/>
          </a:xfrm>
          <a:prstGeom prst="line">
            <a:avLst/>
          </a:prstGeom>
          <a:ln cap="flat" w="38100">
            <a:solidFill>
              <a:srgbClr val="48BAC3"/>
            </a:solidFill>
            <a:prstDash val="solid"/>
            <a:headEnd type="none" len="sm" w="sm"/>
            <a:tailEnd type="none" len="sm" w="sm"/>
          </a:ln>
        </p:spPr>
      </p:sp>
      <p:sp>
        <p:nvSpPr>
          <p:cNvPr name="Freeform 9" id="9"/>
          <p:cNvSpPr/>
          <p:nvPr/>
        </p:nvSpPr>
        <p:spPr>
          <a:xfrm flipH="false" flipV="false" rot="0">
            <a:off x="1861732" y="2446406"/>
            <a:ext cx="11370216" cy="6395746"/>
          </a:xfrm>
          <a:custGeom>
            <a:avLst/>
            <a:gdLst/>
            <a:ahLst/>
            <a:cxnLst/>
            <a:rect r="r" b="b" t="t" l="l"/>
            <a:pathLst>
              <a:path h="6395746" w="11370216">
                <a:moveTo>
                  <a:pt x="0" y="0"/>
                </a:moveTo>
                <a:lnTo>
                  <a:pt x="11370216" y="0"/>
                </a:lnTo>
                <a:lnTo>
                  <a:pt x="11370216" y="6395746"/>
                </a:lnTo>
                <a:lnTo>
                  <a:pt x="0" y="6395746"/>
                </a:lnTo>
                <a:lnTo>
                  <a:pt x="0" y="0"/>
                </a:lnTo>
                <a:close/>
              </a:path>
            </a:pathLst>
          </a:custGeom>
          <a:blipFill>
            <a:blip r:embed="rId4"/>
            <a:stretch>
              <a:fillRect l="0" t="0" r="0" b="0"/>
            </a:stretch>
          </a:blipFill>
        </p:spPr>
      </p:sp>
      <p:sp>
        <p:nvSpPr>
          <p:cNvPr name="TextBox 10" id="10"/>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1" id="11"/>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2" id="12"/>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83</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475609" y="425642"/>
            <a:ext cx="17310233" cy="8777288"/>
            <a:chOff x="0" y="0"/>
            <a:chExt cx="5156042" cy="2614411"/>
          </a:xfrm>
        </p:grpSpPr>
        <p:sp>
          <p:nvSpPr>
            <p:cNvPr name="Freeform 4" id="4"/>
            <p:cNvSpPr/>
            <p:nvPr/>
          </p:nvSpPr>
          <p:spPr>
            <a:xfrm flipH="false" flipV="false" rot="0">
              <a:off x="0" y="0"/>
              <a:ext cx="5156042" cy="2614411"/>
            </a:xfrm>
            <a:custGeom>
              <a:avLst/>
              <a:gdLst/>
              <a:ahLst/>
              <a:cxnLst/>
              <a:rect r="r" b="b" t="t" l="l"/>
              <a:pathLst>
                <a:path h="2614411" w="5156042">
                  <a:moveTo>
                    <a:pt x="0" y="0"/>
                  </a:moveTo>
                  <a:lnTo>
                    <a:pt x="5156042" y="0"/>
                  </a:lnTo>
                  <a:lnTo>
                    <a:pt x="5156042" y="2614411"/>
                  </a:lnTo>
                  <a:lnTo>
                    <a:pt x="0" y="2614411"/>
                  </a:lnTo>
                  <a:close/>
                </a:path>
              </a:pathLst>
            </a:custGeom>
            <a:solidFill>
              <a:srgbClr val="F7FDFE"/>
            </a:solidFill>
          </p:spPr>
        </p:sp>
        <p:sp>
          <p:nvSpPr>
            <p:cNvPr name="TextBox 5" id="5"/>
            <p:cNvSpPr txBox="true"/>
            <p:nvPr/>
          </p:nvSpPr>
          <p:spPr>
            <a:xfrm>
              <a:off x="0" y="-38100"/>
              <a:ext cx="5156042" cy="265251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7" id="7"/>
          <p:cNvSpPr txBox="true"/>
          <p:nvPr/>
        </p:nvSpPr>
        <p:spPr>
          <a:xfrm rot="0">
            <a:off x="1440407" y="990600"/>
            <a:ext cx="13638789" cy="1142756"/>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18 STORING THE API URL IN FIREBASE</a:t>
            </a:r>
          </a:p>
        </p:txBody>
      </p:sp>
      <p:sp>
        <p:nvSpPr>
          <p:cNvPr name="AutoShape 8" id="8"/>
          <p:cNvSpPr/>
          <p:nvPr/>
        </p:nvSpPr>
        <p:spPr>
          <a:xfrm>
            <a:off x="1661707" y="2085731"/>
            <a:ext cx="12075838" cy="0"/>
          </a:xfrm>
          <a:prstGeom prst="line">
            <a:avLst/>
          </a:prstGeom>
          <a:ln cap="flat" w="38100">
            <a:solidFill>
              <a:srgbClr val="48BAC3"/>
            </a:solidFill>
            <a:prstDash val="solid"/>
            <a:headEnd type="none" len="sm" w="sm"/>
            <a:tailEnd type="none" len="sm" w="sm"/>
          </a:ln>
        </p:spPr>
      </p:sp>
      <p:sp>
        <p:nvSpPr>
          <p:cNvPr name="Freeform 9" id="9"/>
          <p:cNvSpPr/>
          <p:nvPr/>
        </p:nvSpPr>
        <p:spPr>
          <a:xfrm flipH="false" flipV="false" rot="0">
            <a:off x="2395896" y="2311886"/>
            <a:ext cx="11727810" cy="6596893"/>
          </a:xfrm>
          <a:custGeom>
            <a:avLst/>
            <a:gdLst/>
            <a:ahLst/>
            <a:cxnLst/>
            <a:rect r="r" b="b" t="t" l="l"/>
            <a:pathLst>
              <a:path h="6596893" w="11727810">
                <a:moveTo>
                  <a:pt x="0" y="0"/>
                </a:moveTo>
                <a:lnTo>
                  <a:pt x="11727811" y="0"/>
                </a:lnTo>
                <a:lnTo>
                  <a:pt x="11727811" y="6596894"/>
                </a:lnTo>
                <a:lnTo>
                  <a:pt x="0" y="6596894"/>
                </a:lnTo>
                <a:lnTo>
                  <a:pt x="0" y="0"/>
                </a:lnTo>
                <a:close/>
              </a:path>
            </a:pathLst>
          </a:custGeom>
          <a:blipFill>
            <a:blip r:embed="rId4"/>
            <a:stretch>
              <a:fillRect l="0" t="0" r="0" b="0"/>
            </a:stretch>
          </a:blipFill>
        </p:spPr>
      </p:sp>
      <p:sp>
        <p:nvSpPr>
          <p:cNvPr name="TextBox 10" id="10"/>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1" id="11"/>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2" id="12"/>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83</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grpSp>
        <p:nvGrpSpPr>
          <p:cNvPr name="Group 3" id="3"/>
          <p:cNvGrpSpPr/>
          <p:nvPr/>
        </p:nvGrpSpPr>
        <p:grpSpPr>
          <a:xfrm rot="0">
            <a:off x="654114" y="201247"/>
            <a:ext cx="17017872" cy="9070924"/>
            <a:chOff x="0" y="0"/>
            <a:chExt cx="5068959" cy="2701874"/>
          </a:xfrm>
        </p:grpSpPr>
        <p:sp>
          <p:nvSpPr>
            <p:cNvPr name="Freeform 4" id="4"/>
            <p:cNvSpPr/>
            <p:nvPr/>
          </p:nvSpPr>
          <p:spPr>
            <a:xfrm flipH="false" flipV="false" rot="0">
              <a:off x="0" y="0"/>
              <a:ext cx="5068959" cy="2701874"/>
            </a:xfrm>
            <a:custGeom>
              <a:avLst/>
              <a:gdLst/>
              <a:ahLst/>
              <a:cxnLst/>
              <a:rect r="r" b="b" t="t" l="l"/>
              <a:pathLst>
                <a:path h="2701874" w="5068959">
                  <a:moveTo>
                    <a:pt x="0" y="0"/>
                  </a:moveTo>
                  <a:lnTo>
                    <a:pt x="5068959" y="0"/>
                  </a:lnTo>
                  <a:lnTo>
                    <a:pt x="5068959" y="2701874"/>
                  </a:lnTo>
                  <a:lnTo>
                    <a:pt x="0" y="2701874"/>
                  </a:lnTo>
                  <a:close/>
                </a:path>
              </a:pathLst>
            </a:custGeom>
            <a:solidFill>
              <a:srgbClr val="F7FDFE"/>
            </a:solidFill>
          </p:spPr>
        </p:sp>
        <p:sp>
          <p:nvSpPr>
            <p:cNvPr name="TextBox 5" id="5"/>
            <p:cNvSpPr txBox="true"/>
            <p:nvPr/>
          </p:nvSpPr>
          <p:spPr>
            <a:xfrm>
              <a:off x="0" y="-38100"/>
              <a:ext cx="5068959" cy="273997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7" id="7"/>
          <p:cNvSpPr txBox="true"/>
          <p:nvPr/>
        </p:nvSpPr>
        <p:spPr>
          <a:xfrm rot="0">
            <a:off x="1358569" y="882061"/>
            <a:ext cx="13458564" cy="1142756"/>
          </a:xfrm>
          <a:prstGeom prst="rect">
            <a:avLst/>
          </a:prstGeom>
        </p:spPr>
        <p:txBody>
          <a:bodyPr anchor="t" rtlCol="false" tIns="0" lIns="0" bIns="0" rIns="0">
            <a:spAutoFit/>
          </a:bodyPr>
          <a:lstStyle/>
          <a:p>
            <a:pPr algn="l">
              <a:lnSpc>
                <a:spcPts val="8072"/>
              </a:lnSpc>
            </a:pPr>
            <a:r>
              <a:rPr lang="en-US" sz="9726">
                <a:solidFill>
                  <a:srgbClr val="292929"/>
                </a:solidFill>
                <a:latin typeface="Bebas Neue"/>
                <a:ea typeface="Bebas Neue"/>
                <a:cs typeface="Bebas Neue"/>
                <a:sym typeface="Bebas Neue"/>
              </a:rPr>
              <a:t>19.WORK BREAKDOWN STRUCTURE</a:t>
            </a:r>
          </a:p>
        </p:txBody>
      </p:sp>
      <p:sp>
        <p:nvSpPr>
          <p:cNvPr name="AutoShape 8" id="8"/>
          <p:cNvSpPr/>
          <p:nvPr/>
        </p:nvSpPr>
        <p:spPr>
          <a:xfrm>
            <a:off x="1601133" y="2072351"/>
            <a:ext cx="12075838" cy="0"/>
          </a:xfrm>
          <a:prstGeom prst="line">
            <a:avLst/>
          </a:prstGeom>
          <a:ln cap="flat" w="38100">
            <a:solidFill>
              <a:srgbClr val="48BAC3"/>
            </a:solidFill>
            <a:prstDash val="solid"/>
            <a:headEnd type="none" len="sm" w="sm"/>
            <a:tailEnd type="none" len="sm" w="sm"/>
          </a:ln>
        </p:spPr>
      </p:sp>
      <p:sp>
        <p:nvSpPr>
          <p:cNvPr name="Freeform 9" id="9"/>
          <p:cNvSpPr/>
          <p:nvPr/>
        </p:nvSpPr>
        <p:spPr>
          <a:xfrm flipH="false" flipV="false" rot="0">
            <a:off x="1358569" y="2012659"/>
            <a:ext cx="12684239" cy="6261683"/>
          </a:xfrm>
          <a:custGeom>
            <a:avLst/>
            <a:gdLst/>
            <a:ahLst/>
            <a:cxnLst/>
            <a:rect r="r" b="b" t="t" l="l"/>
            <a:pathLst>
              <a:path h="6261683" w="12684239">
                <a:moveTo>
                  <a:pt x="0" y="0"/>
                </a:moveTo>
                <a:lnTo>
                  <a:pt x="12684239" y="0"/>
                </a:lnTo>
                <a:lnTo>
                  <a:pt x="12684239" y="6261682"/>
                </a:lnTo>
                <a:lnTo>
                  <a:pt x="0" y="6261682"/>
                </a:lnTo>
                <a:lnTo>
                  <a:pt x="0" y="0"/>
                </a:lnTo>
                <a:close/>
              </a:path>
            </a:pathLst>
          </a:custGeom>
          <a:blipFill>
            <a:blip r:embed="rId4"/>
            <a:stretch>
              <a:fillRect l="0" t="0" r="0" b="0"/>
            </a:stretch>
          </a:blipFill>
        </p:spPr>
      </p:sp>
      <p:sp>
        <p:nvSpPr>
          <p:cNvPr name="TextBox 10" id="10"/>
          <p:cNvSpPr txBox="true"/>
          <p:nvPr/>
        </p:nvSpPr>
        <p:spPr>
          <a:xfrm rot="0">
            <a:off x="5354755" y="9844318"/>
            <a:ext cx="4568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IT21102646  |  Venuganth.A  |  R24-120</a:t>
            </a:r>
          </a:p>
        </p:txBody>
      </p:sp>
      <p:sp>
        <p:nvSpPr>
          <p:cNvPr name="TextBox 11" id="11"/>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12" id="12"/>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84</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2517"/>
            <a:ext cx="18288000" cy="10549517"/>
          </a:xfrm>
          <a:custGeom>
            <a:avLst/>
            <a:gdLst/>
            <a:ahLst/>
            <a:cxnLst/>
            <a:rect r="r" b="b" t="t" l="l"/>
            <a:pathLst>
              <a:path h="10549517" w="18288000">
                <a:moveTo>
                  <a:pt x="0" y="0"/>
                </a:moveTo>
                <a:lnTo>
                  <a:pt x="18288000" y="0"/>
                </a:lnTo>
                <a:lnTo>
                  <a:pt x="18288000" y="10549517"/>
                </a:lnTo>
                <a:lnTo>
                  <a:pt x="0" y="10549517"/>
                </a:lnTo>
                <a:lnTo>
                  <a:pt x="0" y="0"/>
                </a:lnTo>
                <a:close/>
              </a:path>
            </a:pathLst>
          </a:custGeom>
          <a:blipFill>
            <a:blip r:embed="rId2"/>
            <a:stretch>
              <a:fillRect l="0" t="0" r="-3540" b="0"/>
            </a:stretch>
          </a:blipFill>
        </p:spPr>
      </p:sp>
      <p:sp>
        <p:nvSpPr>
          <p:cNvPr name="TextBox 3" id="3"/>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4" id="4"/>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85</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bg>
      <p:bgPr>
        <a:solidFill>
          <a:srgbClr val="2D354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9882418"/>
          </a:xfrm>
          <a:custGeom>
            <a:avLst/>
            <a:gdLst/>
            <a:ahLst/>
            <a:cxnLst/>
            <a:rect r="r" b="b" t="t" l="l"/>
            <a:pathLst>
              <a:path h="9882418" w="18288000">
                <a:moveTo>
                  <a:pt x="0" y="0"/>
                </a:moveTo>
                <a:lnTo>
                  <a:pt x="18288000" y="0"/>
                </a:lnTo>
                <a:lnTo>
                  <a:pt x="18288000" y="9882418"/>
                </a:lnTo>
                <a:lnTo>
                  <a:pt x="0" y="9882418"/>
                </a:lnTo>
                <a:lnTo>
                  <a:pt x="0" y="0"/>
                </a:lnTo>
                <a:close/>
              </a:path>
            </a:pathLst>
          </a:custGeom>
          <a:blipFill>
            <a:blip r:embed="rId2"/>
            <a:stretch>
              <a:fillRect l="0" t="-15664" r="0" b="-7706"/>
            </a:stretch>
          </a:blipFill>
        </p:spPr>
      </p:sp>
      <p:sp>
        <p:nvSpPr>
          <p:cNvPr name="Freeform 3" id="3"/>
          <p:cNvSpPr/>
          <p:nvPr/>
        </p:nvSpPr>
        <p:spPr>
          <a:xfrm flipH="false" flipV="false" rot="0">
            <a:off x="0" y="9468311"/>
            <a:ext cx="18288000" cy="828214"/>
          </a:xfrm>
          <a:custGeom>
            <a:avLst/>
            <a:gdLst/>
            <a:ahLst/>
            <a:cxnLst/>
            <a:rect r="r" b="b" t="t" l="l"/>
            <a:pathLst>
              <a:path h="828214" w="18288000">
                <a:moveTo>
                  <a:pt x="0" y="0"/>
                </a:moveTo>
                <a:lnTo>
                  <a:pt x="18288000" y="0"/>
                </a:lnTo>
                <a:lnTo>
                  <a:pt x="18288000" y="828214"/>
                </a:lnTo>
                <a:lnTo>
                  <a:pt x="0" y="828214"/>
                </a:lnTo>
                <a:lnTo>
                  <a:pt x="0" y="0"/>
                </a:lnTo>
                <a:close/>
              </a:path>
            </a:pathLst>
          </a:custGeom>
          <a:blipFill>
            <a:blip r:embed="rId3"/>
            <a:stretch>
              <a:fillRect l="-447" t="-17002" r="0" b="-17002"/>
            </a:stretch>
          </a:blipFill>
        </p:spPr>
      </p:sp>
      <p:sp>
        <p:nvSpPr>
          <p:cNvPr name="TextBox 4" id="4"/>
          <p:cNvSpPr txBox="true"/>
          <p:nvPr/>
        </p:nvSpPr>
        <p:spPr>
          <a:xfrm rot="0">
            <a:off x="2414718" y="4241088"/>
            <a:ext cx="13458564" cy="1142846"/>
          </a:xfrm>
          <a:prstGeom prst="rect">
            <a:avLst/>
          </a:prstGeom>
        </p:spPr>
        <p:txBody>
          <a:bodyPr anchor="t" rtlCol="false" tIns="0" lIns="0" bIns="0" rIns="0">
            <a:spAutoFit/>
          </a:bodyPr>
          <a:lstStyle/>
          <a:p>
            <a:pPr algn="ctr">
              <a:lnSpc>
                <a:spcPts val="8072"/>
              </a:lnSpc>
            </a:pPr>
            <a:r>
              <a:rPr lang="en-US" sz="9726">
                <a:solidFill>
                  <a:srgbClr val="292929"/>
                </a:solidFill>
                <a:latin typeface="Bebas Neue"/>
                <a:ea typeface="Bebas Neue"/>
                <a:cs typeface="Bebas Neue"/>
                <a:sym typeface="Bebas Neue"/>
              </a:rPr>
              <a:t>THANK YOU!</a:t>
            </a:r>
          </a:p>
        </p:txBody>
      </p:sp>
      <p:sp>
        <p:nvSpPr>
          <p:cNvPr name="AutoShape 5" id="5"/>
          <p:cNvSpPr/>
          <p:nvPr/>
        </p:nvSpPr>
        <p:spPr>
          <a:xfrm>
            <a:off x="1601133" y="2072351"/>
            <a:ext cx="12075838" cy="0"/>
          </a:xfrm>
          <a:prstGeom prst="line">
            <a:avLst/>
          </a:prstGeom>
          <a:ln cap="flat" w="38100">
            <a:solidFill>
              <a:srgbClr val="48BAC3"/>
            </a:solidFill>
            <a:prstDash val="solid"/>
            <a:headEnd type="none" len="sm" w="sm"/>
            <a:tailEnd type="none" len="sm" w="sm"/>
          </a:ln>
        </p:spPr>
      </p:sp>
      <p:sp>
        <p:nvSpPr>
          <p:cNvPr name="TextBox 6" id="6"/>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7 / 4 / 24</a:t>
            </a:r>
          </a:p>
        </p:txBody>
      </p:sp>
      <p:sp>
        <p:nvSpPr>
          <p:cNvPr name="TextBox 7" id="7"/>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86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7189246" y="758411"/>
            <a:ext cx="3909508" cy="1115852"/>
            <a:chOff x="0" y="0"/>
            <a:chExt cx="1029665" cy="293887"/>
          </a:xfrm>
        </p:grpSpPr>
        <p:sp>
          <p:nvSpPr>
            <p:cNvPr name="Freeform 3" id="3"/>
            <p:cNvSpPr/>
            <p:nvPr/>
          </p:nvSpPr>
          <p:spPr>
            <a:xfrm flipH="false" flipV="false" rot="0">
              <a:off x="0" y="0"/>
              <a:ext cx="1029665" cy="293887"/>
            </a:xfrm>
            <a:custGeom>
              <a:avLst/>
              <a:gdLst/>
              <a:ahLst/>
              <a:cxnLst/>
              <a:rect r="r" b="b" t="t" l="l"/>
              <a:pathLst>
                <a:path h="293887" w="1029665">
                  <a:moveTo>
                    <a:pt x="0" y="0"/>
                  </a:moveTo>
                  <a:lnTo>
                    <a:pt x="1029665" y="0"/>
                  </a:lnTo>
                  <a:lnTo>
                    <a:pt x="1029665" y="293887"/>
                  </a:lnTo>
                  <a:lnTo>
                    <a:pt x="0" y="293887"/>
                  </a:lnTo>
                  <a:close/>
                </a:path>
              </a:pathLst>
            </a:custGeom>
            <a:solidFill>
              <a:srgbClr val="FFFFFF"/>
            </a:solidFill>
            <a:ln cap="sq">
              <a:noFill/>
              <a:prstDash val="solid"/>
              <a:miter/>
            </a:ln>
          </p:spPr>
        </p:sp>
        <p:sp>
          <p:nvSpPr>
            <p:cNvPr name="TextBox 4" id="4"/>
            <p:cNvSpPr txBox="true"/>
            <p:nvPr/>
          </p:nvSpPr>
          <p:spPr>
            <a:xfrm>
              <a:off x="0" y="-38100"/>
              <a:ext cx="1029665" cy="3319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9468311"/>
            <a:ext cx="14276368" cy="828214"/>
          </a:xfrm>
          <a:custGeom>
            <a:avLst/>
            <a:gdLst/>
            <a:ahLst/>
            <a:cxnLst/>
            <a:rect r="r" b="b" t="t" l="l"/>
            <a:pathLst>
              <a:path h="828214" w="14276368">
                <a:moveTo>
                  <a:pt x="0" y="0"/>
                </a:moveTo>
                <a:lnTo>
                  <a:pt x="14276368" y="0"/>
                </a:lnTo>
                <a:lnTo>
                  <a:pt x="14276368" y="828214"/>
                </a:lnTo>
                <a:lnTo>
                  <a:pt x="0" y="828214"/>
                </a:lnTo>
                <a:lnTo>
                  <a:pt x="0" y="0"/>
                </a:lnTo>
                <a:close/>
              </a:path>
            </a:pathLst>
          </a:custGeom>
          <a:blipFill>
            <a:blip r:embed="rId2"/>
            <a:stretch>
              <a:fillRect l="-447" t="-2304" r="0" b="-2304"/>
            </a:stretch>
          </a:blipFill>
        </p:spPr>
      </p:sp>
      <p:sp>
        <p:nvSpPr>
          <p:cNvPr name="Freeform 6" id="6"/>
          <p:cNvSpPr/>
          <p:nvPr/>
        </p:nvSpPr>
        <p:spPr>
          <a:xfrm flipH="false" flipV="false" rot="0">
            <a:off x="-718" y="0"/>
            <a:ext cx="18288718" cy="9258300"/>
          </a:xfrm>
          <a:custGeom>
            <a:avLst/>
            <a:gdLst/>
            <a:ahLst/>
            <a:cxnLst/>
            <a:rect r="r" b="b" t="t" l="l"/>
            <a:pathLst>
              <a:path h="9258300" w="18288718">
                <a:moveTo>
                  <a:pt x="0" y="0"/>
                </a:moveTo>
                <a:lnTo>
                  <a:pt x="18288718" y="0"/>
                </a:lnTo>
                <a:lnTo>
                  <a:pt x="18288718" y="9258300"/>
                </a:lnTo>
                <a:lnTo>
                  <a:pt x="0" y="9258300"/>
                </a:lnTo>
                <a:lnTo>
                  <a:pt x="0" y="0"/>
                </a:lnTo>
                <a:close/>
              </a:path>
            </a:pathLst>
          </a:custGeom>
          <a:blipFill>
            <a:blip r:embed="rId3"/>
            <a:stretch>
              <a:fillRect l="0" t="-15866" r="0" b="-15866"/>
            </a:stretch>
          </a:blipFill>
        </p:spPr>
      </p:sp>
      <p:grpSp>
        <p:nvGrpSpPr>
          <p:cNvPr name="Group 7" id="7"/>
          <p:cNvGrpSpPr/>
          <p:nvPr/>
        </p:nvGrpSpPr>
        <p:grpSpPr>
          <a:xfrm rot="0">
            <a:off x="0" y="1985761"/>
            <a:ext cx="18288000" cy="7272539"/>
            <a:chOff x="0" y="0"/>
            <a:chExt cx="5351770" cy="2128224"/>
          </a:xfrm>
        </p:grpSpPr>
        <p:sp>
          <p:nvSpPr>
            <p:cNvPr name="Freeform 8" id="8"/>
            <p:cNvSpPr/>
            <p:nvPr/>
          </p:nvSpPr>
          <p:spPr>
            <a:xfrm flipH="false" flipV="false" rot="0">
              <a:off x="0" y="0"/>
              <a:ext cx="5351769" cy="2128224"/>
            </a:xfrm>
            <a:custGeom>
              <a:avLst/>
              <a:gdLst/>
              <a:ahLst/>
              <a:cxnLst/>
              <a:rect r="r" b="b" t="t" l="l"/>
              <a:pathLst>
                <a:path h="2128224" w="5351769">
                  <a:moveTo>
                    <a:pt x="0" y="0"/>
                  </a:moveTo>
                  <a:lnTo>
                    <a:pt x="5351769" y="0"/>
                  </a:lnTo>
                  <a:lnTo>
                    <a:pt x="5351769" y="2128224"/>
                  </a:lnTo>
                  <a:lnTo>
                    <a:pt x="0" y="2128224"/>
                  </a:lnTo>
                  <a:close/>
                </a:path>
              </a:pathLst>
            </a:custGeom>
            <a:solidFill>
              <a:srgbClr val="48BAC3"/>
            </a:solidFill>
          </p:spPr>
        </p:sp>
        <p:sp>
          <p:nvSpPr>
            <p:cNvPr name="TextBox 9" id="9"/>
            <p:cNvSpPr txBox="true"/>
            <p:nvPr/>
          </p:nvSpPr>
          <p:spPr>
            <a:xfrm>
              <a:off x="0" y="-38100"/>
              <a:ext cx="5351770" cy="216632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1985761"/>
            <a:ext cx="9143641" cy="7272539"/>
            <a:chOff x="0" y="0"/>
            <a:chExt cx="2675780" cy="2128224"/>
          </a:xfrm>
        </p:grpSpPr>
        <p:sp>
          <p:nvSpPr>
            <p:cNvPr name="Freeform 11" id="11"/>
            <p:cNvSpPr/>
            <p:nvPr/>
          </p:nvSpPr>
          <p:spPr>
            <a:xfrm flipH="false" flipV="false" rot="0">
              <a:off x="0" y="0"/>
              <a:ext cx="2675780" cy="2128224"/>
            </a:xfrm>
            <a:custGeom>
              <a:avLst/>
              <a:gdLst/>
              <a:ahLst/>
              <a:cxnLst/>
              <a:rect r="r" b="b" t="t" l="l"/>
              <a:pathLst>
                <a:path h="2128224" w="2675780">
                  <a:moveTo>
                    <a:pt x="0" y="0"/>
                  </a:moveTo>
                  <a:lnTo>
                    <a:pt x="2675780" y="0"/>
                  </a:lnTo>
                  <a:lnTo>
                    <a:pt x="2675780" y="2128224"/>
                  </a:lnTo>
                  <a:lnTo>
                    <a:pt x="0" y="2128224"/>
                  </a:lnTo>
                  <a:close/>
                </a:path>
              </a:pathLst>
            </a:custGeom>
            <a:solidFill>
              <a:srgbClr val="FFFFFF"/>
            </a:solidFill>
            <a:ln w="38100" cap="sq">
              <a:solidFill>
                <a:srgbClr val="0097B2"/>
              </a:solidFill>
              <a:prstDash val="solid"/>
              <a:miter/>
            </a:ln>
          </p:spPr>
        </p:sp>
        <p:sp>
          <p:nvSpPr>
            <p:cNvPr name="TextBox 12" id="12"/>
            <p:cNvSpPr txBox="true"/>
            <p:nvPr/>
          </p:nvSpPr>
          <p:spPr>
            <a:xfrm>
              <a:off x="0" y="-38100"/>
              <a:ext cx="2675780" cy="2166324"/>
            </a:xfrm>
            <a:prstGeom prst="rect">
              <a:avLst/>
            </a:prstGeom>
          </p:spPr>
          <p:txBody>
            <a:bodyPr anchor="ctr" rtlCol="false" tIns="50800" lIns="50800" bIns="50800" rIns="50800"/>
            <a:lstStyle/>
            <a:p>
              <a:pPr algn="ctr">
                <a:lnSpc>
                  <a:spcPts val="2659"/>
                </a:lnSpc>
              </a:pPr>
            </a:p>
          </p:txBody>
        </p:sp>
      </p:grpSp>
      <p:sp>
        <p:nvSpPr>
          <p:cNvPr name="AutoShape 13" id="13"/>
          <p:cNvSpPr/>
          <p:nvPr/>
        </p:nvSpPr>
        <p:spPr>
          <a:xfrm flipV="true">
            <a:off x="839821" y="5300662"/>
            <a:ext cx="7363725" cy="14288"/>
          </a:xfrm>
          <a:prstGeom prst="line">
            <a:avLst/>
          </a:prstGeom>
          <a:ln cap="flat" w="28575">
            <a:solidFill>
              <a:srgbClr val="0097B2"/>
            </a:solidFill>
            <a:prstDash val="sysDot"/>
            <a:headEnd type="none" len="sm" w="sm"/>
            <a:tailEnd type="none" len="sm" w="sm"/>
          </a:ln>
        </p:spPr>
      </p:sp>
      <p:grpSp>
        <p:nvGrpSpPr>
          <p:cNvPr name="Group 14" id="14"/>
          <p:cNvGrpSpPr/>
          <p:nvPr/>
        </p:nvGrpSpPr>
        <p:grpSpPr>
          <a:xfrm rot="0">
            <a:off x="359" y="0"/>
            <a:ext cx="18287641" cy="1985761"/>
            <a:chOff x="0" y="0"/>
            <a:chExt cx="5351665" cy="581110"/>
          </a:xfrm>
        </p:grpSpPr>
        <p:sp>
          <p:nvSpPr>
            <p:cNvPr name="Freeform 15" id="15"/>
            <p:cNvSpPr/>
            <p:nvPr/>
          </p:nvSpPr>
          <p:spPr>
            <a:xfrm flipH="false" flipV="false" rot="0">
              <a:off x="0" y="0"/>
              <a:ext cx="5351664" cy="581110"/>
            </a:xfrm>
            <a:custGeom>
              <a:avLst/>
              <a:gdLst/>
              <a:ahLst/>
              <a:cxnLst/>
              <a:rect r="r" b="b" t="t" l="l"/>
              <a:pathLst>
                <a:path h="581110" w="5351664">
                  <a:moveTo>
                    <a:pt x="0" y="0"/>
                  </a:moveTo>
                  <a:lnTo>
                    <a:pt x="5351664" y="0"/>
                  </a:lnTo>
                  <a:lnTo>
                    <a:pt x="5351664" y="581110"/>
                  </a:lnTo>
                  <a:lnTo>
                    <a:pt x="0" y="581110"/>
                  </a:lnTo>
                  <a:close/>
                </a:path>
              </a:pathLst>
            </a:custGeom>
            <a:solidFill>
              <a:srgbClr val="FFFFFF"/>
            </a:solidFill>
          </p:spPr>
        </p:sp>
        <p:sp>
          <p:nvSpPr>
            <p:cNvPr name="TextBox 16" id="16"/>
            <p:cNvSpPr txBox="true"/>
            <p:nvPr/>
          </p:nvSpPr>
          <p:spPr>
            <a:xfrm>
              <a:off x="0" y="-38100"/>
              <a:ext cx="5351665" cy="61921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9645496" y="5307806"/>
            <a:ext cx="7363725" cy="14288"/>
          </a:xfrm>
          <a:prstGeom prst="line">
            <a:avLst/>
          </a:prstGeom>
          <a:ln cap="flat" w="28575">
            <a:solidFill>
              <a:srgbClr val="FFFFFF"/>
            </a:solidFill>
            <a:prstDash val="sysDot"/>
            <a:headEnd type="none" len="sm" w="sm"/>
            <a:tailEnd type="none" len="sm" w="sm"/>
          </a:ln>
        </p:spPr>
      </p:sp>
      <p:sp>
        <p:nvSpPr>
          <p:cNvPr name="Freeform 18" id="18"/>
          <p:cNvSpPr/>
          <p:nvPr/>
        </p:nvSpPr>
        <p:spPr>
          <a:xfrm flipH="false" flipV="false" rot="0">
            <a:off x="11753451" y="101677"/>
            <a:ext cx="3014495" cy="1772586"/>
          </a:xfrm>
          <a:custGeom>
            <a:avLst/>
            <a:gdLst/>
            <a:ahLst/>
            <a:cxnLst/>
            <a:rect r="r" b="b" t="t" l="l"/>
            <a:pathLst>
              <a:path h="1772586" w="3014495">
                <a:moveTo>
                  <a:pt x="0" y="0"/>
                </a:moveTo>
                <a:lnTo>
                  <a:pt x="3014494" y="0"/>
                </a:lnTo>
                <a:lnTo>
                  <a:pt x="3014494" y="1772586"/>
                </a:lnTo>
                <a:lnTo>
                  <a:pt x="0" y="1772586"/>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2612401" y="9844318"/>
            <a:ext cx="1296594" cy="297180"/>
          </a:xfrm>
          <a:prstGeom prst="rect">
            <a:avLst/>
          </a:prstGeom>
        </p:spPr>
        <p:txBody>
          <a:bodyPr anchor="t" rtlCol="false" tIns="0" lIns="0" bIns="0" rIns="0">
            <a:spAutoFit/>
          </a:bodyPr>
          <a:lstStyle/>
          <a:p>
            <a:pPr algn="ctr">
              <a:lnSpc>
                <a:spcPts val="2520"/>
              </a:lnSpc>
            </a:pPr>
            <a:r>
              <a:rPr lang="en-US" sz="1800">
                <a:solidFill>
                  <a:srgbClr val="000000"/>
                </a:solidFill>
                <a:latin typeface="Canva Sans"/>
                <a:ea typeface="Canva Sans"/>
                <a:cs typeface="Canva Sans"/>
                <a:sym typeface="Canva Sans"/>
              </a:rPr>
              <a:t>7 / 4 / 24</a:t>
            </a:r>
          </a:p>
        </p:txBody>
      </p:sp>
      <p:sp>
        <p:nvSpPr>
          <p:cNvPr name="TextBox 20" id="20"/>
          <p:cNvSpPr txBox="true"/>
          <p:nvPr/>
        </p:nvSpPr>
        <p:spPr>
          <a:xfrm rot="0">
            <a:off x="17461693" y="9801773"/>
            <a:ext cx="648297" cy="339725"/>
          </a:xfrm>
          <a:prstGeom prst="rect">
            <a:avLst/>
          </a:prstGeom>
        </p:spPr>
        <p:txBody>
          <a:bodyPr anchor="t" rtlCol="false" tIns="0" lIns="0" bIns="0" rIns="0">
            <a:spAutoFit/>
          </a:bodyPr>
          <a:lstStyle/>
          <a:p>
            <a:pPr algn="ctr">
              <a:lnSpc>
                <a:spcPts val="2799"/>
              </a:lnSpc>
            </a:pPr>
            <a:r>
              <a:rPr lang="en-US" sz="1999" b="true">
                <a:solidFill>
                  <a:srgbClr val="000000"/>
                </a:solidFill>
                <a:latin typeface="Canva Sans Bold"/>
                <a:ea typeface="Canva Sans Bold"/>
                <a:cs typeface="Canva Sans Bold"/>
                <a:sym typeface="Canva Sans Bold"/>
              </a:rPr>
              <a:t>10</a:t>
            </a:r>
          </a:p>
        </p:txBody>
      </p:sp>
      <p:sp>
        <p:nvSpPr>
          <p:cNvPr name="TextBox 21" id="21"/>
          <p:cNvSpPr txBox="true"/>
          <p:nvPr/>
        </p:nvSpPr>
        <p:spPr>
          <a:xfrm rot="0">
            <a:off x="706471" y="2604819"/>
            <a:ext cx="7363725" cy="1765935"/>
          </a:xfrm>
          <a:prstGeom prst="rect">
            <a:avLst/>
          </a:prstGeom>
        </p:spPr>
        <p:txBody>
          <a:bodyPr anchor="t" rtlCol="false" tIns="0" lIns="0" bIns="0" rIns="0">
            <a:spAutoFit/>
          </a:bodyPr>
          <a:lstStyle/>
          <a:p>
            <a:pPr algn="l">
              <a:lnSpc>
                <a:spcPts val="4800"/>
              </a:lnSpc>
            </a:pPr>
            <a:r>
              <a:rPr lang="en-US" sz="2400" b="true">
                <a:solidFill>
                  <a:srgbClr val="0097B2"/>
                </a:solidFill>
                <a:latin typeface="Proxima Nova Bold"/>
                <a:ea typeface="Proxima Nova Bold"/>
                <a:cs typeface="Proxima Nova Bold"/>
                <a:sym typeface="Proxima Nova Bold"/>
              </a:rPr>
              <a:t>Limited Home-Based Solutions</a:t>
            </a:r>
            <a:r>
              <a:rPr lang="en-US" sz="2400">
                <a:solidFill>
                  <a:srgbClr val="0097B2"/>
                </a:solidFill>
                <a:latin typeface="Proxima Nova"/>
                <a:ea typeface="Proxima Nova"/>
                <a:cs typeface="Proxima Nova"/>
                <a:sym typeface="Proxima Nova"/>
              </a:rPr>
              <a:t> : </a:t>
            </a:r>
          </a:p>
          <a:p>
            <a:pPr algn="l">
              <a:lnSpc>
                <a:spcPts val="4800"/>
              </a:lnSpc>
            </a:pPr>
            <a:r>
              <a:rPr lang="en-US" sz="2400">
                <a:solidFill>
                  <a:srgbClr val="0097B2"/>
                </a:solidFill>
                <a:latin typeface="Proxima Nova"/>
                <a:ea typeface="Proxima Nova"/>
                <a:cs typeface="Proxima Nova"/>
                <a:sym typeface="Proxima Nova"/>
              </a:rPr>
              <a:t>Absence of accessible home-based diabetes diagnostic tools for the general user population.</a:t>
            </a:r>
          </a:p>
        </p:txBody>
      </p:sp>
      <p:sp>
        <p:nvSpPr>
          <p:cNvPr name="TextBox 22" id="22"/>
          <p:cNvSpPr txBox="true"/>
          <p:nvPr/>
        </p:nvSpPr>
        <p:spPr>
          <a:xfrm rot="0">
            <a:off x="7038245" y="739520"/>
            <a:ext cx="4210793" cy="833629"/>
          </a:xfrm>
          <a:prstGeom prst="rect">
            <a:avLst/>
          </a:prstGeom>
        </p:spPr>
        <p:txBody>
          <a:bodyPr anchor="t" rtlCol="false" tIns="0" lIns="0" bIns="0" rIns="0">
            <a:spAutoFit/>
          </a:bodyPr>
          <a:lstStyle/>
          <a:p>
            <a:pPr algn="l">
              <a:lnSpc>
                <a:spcPts val="5976"/>
              </a:lnSpc>
            </a:pPr>
            <a:r>
              <a:rPr lang="en-US" sz="7200">
                <a:solidFill>
                  <a:srgbClr val="0097B2"/>
                </a:solidFill>
                <a:latin typeface="Bebas Neue"/>
                <a:ea typeface="Bebas Neue"/>
                <a:cs typeface="Bebas Neue"/>
                <a:sym typeface="Bebas Neue"/>
              </a:rPr>
              <a:t>RESEARCH GAP</a:t>
            </a:r>
          </a:p>
        </p:txBody>
      </p:sp>
      <p:sp>
        <p:nvSpPr>
          <p:cNvPr name="TextBox 23" id="23"/>
          <p:cNvSpPr txBox="true"/>
          <p:nvPr/>
        </p:nvSpPr>
        <p:spPr>
          <a:xfrm rot="0">
            <a:off x="706471" y="5951904"/>
            <a:ext cx="7363725" cy="2985135"/>
          </a:xfrm>
          <a:prstGeom prst="rect">
            <a:avLst/>
          </a:prstGeom>
        </p:spPr>
        <p:txBody>
          <a:bodyPr anchor="t" rtlCol="false" tIns="0" lIns="0" bIns="0" rIns="0">
            <a:spAutoFit/>
          </a:bodyPr>
          <a:lstStyle/>
          <a:p>
            <a:pPr algn="l">
              <a:lnSpc>
                <a:spcPts val="4800"/>
              </a:lnSpc>
            </a:pPr>
            <a:r>
              <a:rPr lang="en-US" sz="2400" b="true">
                <a:solidFill>
                  <a:srgbClr val="0097B2"/>
                </a:solidFill>
                <a:latin typeface="Proxima Nova Bold"/>
                <a:ea typeface="Proxima Nova Bold"/>
                <a:cs typeface="Proxima Nova Bold"/>
                <a:sym typeface="Proxima Nova Bold"/>
              </a:rPr>
              <a:t>Lack of Diverse Indicators : </a:t>
            </a:r>
            <a:r>
              <a:rPr lang="en-US" sz="2400">
                <a:solidFill>
                  <a:srgbClr val="0097B2"/>
                </a:solidFill>
                <a:latin typeface="Proxima Nova"/>
                <a:ea typeface="Proxima Nova"/>
                <a:cs typeface="Proxima Nova"/>
                <a:sym typeface="Proxima Nova"/>
              </a:rPr>
              <a:t>Current methods overlook unconventional indicators like neck circumference images, foot ulcers, infected nails, and retinal images in diabetes prediction.</a:t>
            </a:r>
          </a:p>
          <a:p>
            <a:pPr algn="l">
              <a:lnSpc>
                <a:spcPts val="4800"/>
              </a:lnSpc>
            </a:pPr>
          </a:p>
        </p:txBody>
      </p:sp>
      <p:sp>
        <p:nvSpPr>
          <p:cNvPr name="TextBox 24" id="24"/>
          <p:cNvSpPr txBox="true"/>
          <p:nvPr/>
        </p:nvSpPr>
        <p:spPr>
          <a:xfrm rot="0">
            <a:off x="9512146" y="2623869"/>
            <a:ext cx="7363725" cy="2375535"/>
          </a:xfrm>
          <a:prstGeom prst="rect">
            <a:avLst/>
          </a:prstGeom>
        </p:spPr>
        <p:txBody>
          <a:bodyPr anchor="t" rtlCol="false" tIns="0" lIns="0" bIns="0" rIns="0">
            <a:spAutoFit/>
          </a:bodyPr>
          <a:lstStyle/>
          <a:p>
            <a:pPr algn="l">
              <a:lnSpc>
                <a:spcPts val="4800"/>
              </a:lnSpc>
            </a:pPr>
            <a:r>
              <a:rPr lang="en-US" sz="2400" b="true">
                <a:solidFill>
                  <a:srgbClr val="F7FDFE"/>
                </a:solidFill>
                <a:latin typeface="Proxima Nova Bold"/>
                <a:ea typeface="Proxima Nova Bold"/>
                <a:cs typeface="Proxima Nova Bold"/>
                <a:sym typeface="Proxima Nova Bold"/>
              </a:rPr>
              <a:t>User-Friendly Gap : </a:t>
            </a:r>
            <a:r>
              <a:rPr lang="en-US" sz="2400">
                <a:solidFill>
                  <a:srgbClr val="F7FDFE"/>
                </a:solidFill>
                <a:latin typeface="Proxima Nova"/>
                <a:ea typeface="Proxima Nova"/>
                <a:cs typeface="Proxima Nova"/>
                <a:sym typeface="Proxima Nova"/>
              </a:rPr>
              <a:t>Existing tools often lack a user-friendly interface, hindering widespread adoption among diverse users.</a:t>
            </a:r>
          </a:p>
          <a:p>
            <a:pPr algn="l">
              <a:lnSpc>
                <a:spcPts val="4800"/>
              </a:lnSpc>
            </a:pPr>
          </a:p>
        </p:txBody>
      </p:sp>
      <p:sp>
        <p:nvSpPr>
          <p:cNvPr name="TextBox 25" id="25"/>
          <p:cNvSpPr txBox="true"/>
          <p:nvPr/>
        </p:nvSpPr>
        <p:spPr>
          <a:xfrm rot="0">
            <a:off x="9512146" y="5951904"/>
            <a:ext cx="7363725" cy="2985135"/>
          </a:xfrm>
          <a:prstGeom prst="rect">
            <a:avLst/>
          </a:prstGeom>
        </p:spPr>
        <p:txBody>
          <a:bodyPr anchor="t" rtlCol="false" tIns="0" lIns="0" bIns="0" rIns="0">
            <a:spAutoFit/>
          </a:bodyPr>
          <a:lstStyle/>
          <a:p>
            <a:pPr algn="l">
              <a:lnSpc>
                <a:spcPts val="4800"/>
              </a:lnSpc>
            </a:pPr>
            <a:r>
              <a:rPr lang="en-US" sz="2400" b="true">
                <a:solidFill>
                  <a:srgbClr val="F7FDFE"/>
                </a:solidFill>
                <a:latin typeface="Proxima Nova Bold"/>
                <a:ea typeface="Proxima Nova Bold"/>
                <a:cs typeface="Proxima Nova Bold"/>
                <a:sym typeface="Proxima Nova Bold"/>
              </a:rPr>
              <a:t>Delayed Detection : </a:t>
            </a:r>
            <a:r>
              <a:rPr lang="en-US" sz="2400">
                <a:solidFill>
                  <a:srgbClr val="F7FDFE"/>
                </a:solidFill>
                <a:latin typeface="Proxima Nova"/>
                <a:ea typeface="Proxima Nova"/>
                <a:cs typeface="Proxima Nova"/>
                <a:sym typeface="Proxima Nova"/>
              </a:rPr>
              <a:t>The absence of early, comprehensive screening tools contributes to delayed diabetes detection, limiting opportunities for proactive management</a:t>
            </a:r>
          </a:p>
          <a:p>
            <a:pPr algn="l">
              <a:lnSpc>
                <a:spcPts val="48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DAGERGy9LcQ</dc:identifier>
  <dcterms:modified xsi:type="dcterms:W3CDTF">2011-08-01T06:04:30Z</dcterms:modified>
  <cp:revision>1</cp:revision>
  <dc:title>2</dc:title>
</cp:coreProperties>
</file>